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tif"/></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tif"/></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tif"/></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15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tif"/></Relationships>

</file>

<file path=ppt/slides/_rels/slide1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image" Target="../media/image18.png"/></Relationships>

</file>

<file path=ppt/slides/_rels/slide15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image" Target="../media/image18.png"/></Relationships>

</file>

<file path=ppt/slides/_rels/slide15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png"/></Relationships>

</file>

<file path=ppt/slides/_rels/slide16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tif"/></Relationships>

</file>

<file path=ppt/slides/_rels/slide16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s>

</file>

<file path=ppt/slides/_rels/slide16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scholastic.com/content/dam/teachers/blogs/genia-connell/migrated-files/smart_goal_planner.pdf" TargetMode="External"/></Relationships>

</file>

<file path=ppt/slides/_rels/slide16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16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 Id="rId3" Type="http://schemas.openxmlformats.org/officeDocument/2006/relationships/image" Target="../media/image7.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 Id="rId3" Type="http://schemas.openxmlformats.org/officeDocument/2006/relationships/image" Target="../media/image14.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o1xvGuS_GYg" TargetMode="Externa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5.tif"/></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eIqglSUUqm0" TargetMode="Externa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mayoclinic.org/diseases-conditions/heart-disease/expert-answers/fasting-diet/faq-20058334" TargetMode="Externa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xfrm>
            <a:off x="787400" y="1515533"/>
            <a:ext cx="11430000" cy="3175001"/>
          </a:xfrm>
          <a:prstGeom prst="rect">
            <a:avLst/>
          </a:prstGeom>
        </p:spPr>
        <p:txBody>
          <a:bodyPr/>
          <a:lstStyle/>
          <a:p>
            <a:pPr defTabSz="443991">
              <a:defRPr sz="7600">
                <a:effectLst>
                  <a:outerShdw sx="100000" sy="100000" kx="0" ky="0" algn="b" rotWithShape="0" blurRad="28956" dist="38608" dir="3000000">
                    <a:srgbClr val="FFFFFF">
                      <a:alpha val="60000"/>
                    </a:srgbClr>
                  </a:outerShdw>
                </a:effectLst>
              </a:defRPr>
            </a:pPr>
            <a:r>
              <a:t>Fiqh of Ramadan</a:t>
            </a:r>
          </a:p>
          <a:p>
            <a:pPr defTabSz="443991">
              <a:defRPr sz="7600">
                <a:effectLst>
                  <a:outerShdw sx="100000" sy="100000" kx="0" ky="0" algn="b" rotWithShape="0" blurRad="28956" dist="38608" dir="3000000">
                    <a:srgbClr val="FFFFFF">
                      <a:alpha val="60000"/>
                    </a:srgbClr>
                  </a:outerShdw>
                </a:effectLst>
              </a:defRPr>
            </a:pPr>
          </a:p>
          <a:p>
            <a:pPr defTabSz="443991">
              <a:defRPr sz="5852">
                <a:effectLst>
                  <a:outerShdw sx="100000" sy="100000" kx="0" ky="0" algn="b" rotWithShape="0" blurRad="28956" dist="38608" dir="3000000">
                    <a:srgbClr val="FFFFFF">
                      <a:alpha val="60000"/>
                    </a:srgbClr>
                  </a:outerShdw>
                </a:effectLst>
              </a:defRPr>
            </a:pPr>
            <a:r>
              <a:t>Part 1 </a:t>
            </a:r>
          </a:p>
        </p:txBody>
      </p:sp>
      <p:sp>
        <p:nvSpPr>
          <p:cNvPr id="120" name="Shape 120"/>
          <p:cNvSpPr/>
          <p:nvPr>
            <p:ph type="subTitle" sz="quarter" idx="1"/>
          </p:nvPr>
        </p:nvSpPr>
        <p:spPr>
          <a:prstGeom prst="rect">
            <a:avLst/>
          </a:prstGeom>
        </p:spPr>
        <p:txBody>
          <a:bodyPr/>
          <a:lstStyle/>
          <a:p>
            <a:pPr/>
            <a:r>
              <a:t>By: Imām Azfar</a:t>
            </a:r>
          </a:p>
        </p:txBody>
      </p:sp>
      <p:pic>
        <p:nvPicPr>
          <p:cNvPr id="121" name="pasted-image.tiff"/>
          <p:cNvPicPr>
            <a:picLocks noChangeAspect="1"/>
          </p:cNvPicPr>
          <p:nvPr/>
        </p:nvPicPr>
        <p:blipFill>
          <a:blip r:embed="rId2">
            <a:extLst/>
          </a:blip>
          <a:stretch>
            <a:fillRect/>
          </a:stretch>
        </p:blipFill>
        <p:spPr>
          <a:xfrm>
            <a:off x="5475957" y="6393805"/>
            <a:ext cx="2797145" cy="3175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
          <p:cNvPicPr>
            <a:picLocks noChangeAspect="0"/>
          </p:cNvPicPr>
          <p:nvPr>
            <p:ph type="pic" idx="13"/>
          </p:nvPr>
        </p:nvPicPr>
        <p:blipFill>
          <a:blip r:embed="rId2">
            <a:extLst/>
          </a:blip>
          <a:stretch>
            <a:fillRect/>
          </a:stretch>
        </p:blipFill>
        <p:spPr>
          <a:xfrm>
            <a:off x="2673351" y="2726941"/>
            <a:ext cx="8102601" cy="5816601"/>
          </a:xfrm>
          <a:prstGeom prst="rect">
            <a:avLst/>
          </a:prstGeom>
        </p:spPr>
      </p:pic>
      <p:sp>
        <p:nvSpPr>
          <p:cNvPr id="147" name="Shape 147"/>
          <p:cNvSpPr/>
          <p:nvPr>
            <p:ph type="title"/>
          </p:nvPr>
        </p:nvSpPr>
        <p:spPr>
          <a:xfrm>
            <a:off x="787400" y="99575"/>
            <a:ext cx="11430000" cy="1778001"/>
          </a:xfrm>
          <a:prstGeom prst="rect">
            <a:avLst/>
          </a:prstGeom>
        </p:spPr>
        <p:txBody>
          <a:bodyPr/>
          <a:lstStyle>
            <a:lvl1pPr>
              <a:defRPr sz="5700"/>
            </a:lvl1pPr>
          </a:lstStyle>
          <a:p>
            <a:pPr>
              <a:defRPr>
                <a:effectLst/>
              </a:defRPr>
            </a:pPr>
            <a:r>
              <a:t>Secondary objectives of fasting could be…</a:t>
            </a:r>
          </a:p>
        </p:txBody>
      </p:sp>
    </p:spTree>
  </p:cSld>
  <p:clrMapOvr>
    <a:masterClrMapping/>
  </p:clrMapOvr>
  <p:transition xmlns:p14="http://schemas.microsoft.com/office/powerpoint/2010/main" spd="med" advClick="1" p14:dur="1000"/>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title"/>
          </p:nvPr>
        </p:nvSpPr>
        <p:spPr>
          <a:prstGeom prst="rect">
            <a:avLst/>
          </a:prstGeom>
        </p:spPr>
        <p:txBody>
          <a:bodyPr/>
          <a:lstStyle/>
          <a:p>
            <a:pPr/>
            <a:r>
              <a:t>Ethics of disagreement</a:t>
            </a:r>
          </a:p>
        </p:txBody>
      </p:sp>
      <p:sp>
        <p:nvSpPr>
          <p:cNvPr id="433" name="Shape 433"/>
          <p:cNvSpPr/>
          <p:nvPr>
            <p:ph type="body" idx="1"/>
          </p:nvPr>
        </p:nvSpPr>
        <p:spPr>
          <a:xfrm>
            <a:off x="787400" y="2794000"/>
            <a:ext cx="11430000" cy="6748992"/>
          </a:xfrm>
          <a:prstGeom prst="rect">
            <a:avLst/>
          </a:prstGeom>
        </p:spPr>
        <p:txBody>
          <a:bodyPr/>
          <a:lstStyle/>
          <a:p>
            <a:pPr/>
            <a:r>
              <a:t>Islam has allowed valid differences (ikhtilaf) but it has prohibited division (tafarruq). Why?</a:t>
            </a:r>
          </a:p>
          <a:p>
            <a:pPr/>
            <a:r>
              <a:t>Statement of Ibn Abi Jamrah</a:t>
            </a:r>
          </a:p>
          <a:p>
            <a:pPr/>
            <a:r>
              <a:t>Story of Imam al-Zuhri</a:t>
            </a:r>
          </a:p>
          <a:p>
            <a:pPr/>
            <a:r>
              <a:t>Story of Imam al-Shafi</a:t>
            </a:r>
          </a:p>
          <a:p>
            <a:pPr/>
            <a:r>
              <a:t>Story of Imam Ahmed ibn Hanbal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3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title"/>
          </p:nvPr>
        </p:nvSpPr>
        <p:spPr>
          <a:prstGeom prst="rect">
            <a:avLst/>
          </a:prstGeom>
        </p:spPr>
        <p:txBody>
          <a:bodyPr/>
          <a:lstStyle/>
          <a:p>
            <a:pPr/>
            <a:r>
              <a:t>Ethics of disagreement</a:t>
            </a:r>
          </a:p>
        </p:txBody>
      </p:sp>
      <p:sp>
        <p:nvSpPr>
          <p:cNvPr id="436" name="Shape 436"/>
          <p:cNvSpPr/>
          <p:nvPr>
            <p:ph type="body" idx="1"/>
          </p:nvPr>
        </p:nvSpPr>
        <p:spPr>
          <a:xfrm>
            <a:off x="787400" y="2794000"/>
            <a:ext cx="11430000" cy="7033287"/>
          </a:xfrm>
          <a:prstGeom prst="rect">
            <a:avLst/>
          </a:prstGeom>
        </p:spPr>
        <p:txBody>
          <a:bodyPr/>
          <a:lstStyle/>
          <a:p>
            <a:pPr marL="635000" indent="-635000">
              <a:buClrTx/>
              <a:buSzPct val="100000"/>
              <a:buAutoNum type="arabicPeriod" startAt="1"/>
            </a:pPr>
            <a:r>
              <a:t>Have a sincere intention.  Why?</a:t>
            </a:r>
          </a:p>
          <a:p>
            <a:pPr marL="635000" indent="-635000">
              <a:buClrTx/>
              <a:buSzPct val="100000"/>
              <a:buAutoNum type="arabicPeriod" startAt="1"/>
            </a:pPr>
            <a:r>
              <a:t>Be trained in several sciences before debating</a:t>
            </a:r>
          </a:p>
          <a:p>
            <a:pPr marL="635000" indent="-635000">
              <a:buClrTx/>
              <a:buSzPct val="100000"/>
              <a:buAutoNum type="arabicPeriod" startAt="1"/>
            </a:pPr>
            <a:r>
              <a:t>Scholars are in agreement in vast majority of issues related to worship</a:t>
            </a:r>
          </a:p>
          <a:p>
            <a:pPr marL="635000" indent="-635000">
              <a:buClrTx/>
              <a:buSzPct val="100000"/>
              <a:buAutoNum type="arabicPeriod" startAt="1"/>
            </a:pPr>
            <a:r>
              <a:t>Disagree like Abu Bakr and Umar would disagree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6" grpId="1"/>
    </p:bldLst>
  </p:timing>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8" name="pasted-image.tiff"/>
          <p:cNvPicPr>
            <a:picLocks noChangeAspect="1"/>
          </p:cNvPicPr>
          <p:nvPr>
            <p:ph type="pic" idx="13"/>
          </p:nvPr>
        </p:nvPicPr>
        <p:blipFill>
          <a:blip r:embed="rId2">
            <a:extLst/>
          </a:blip>
          <a:srcRect l="0" t="23189" r="0" b="23189"/>
          <a:stretch>
            <a:fillRect/>
          </a:stretch>
        </p:blipFill>
        <p:spPr>
          <a:prstGeom prst="rect">
            <a:avLst/>
          </a:prstGeom>
        </p:spPr>
      </p:pic>
    </p:spTree>
  </p:cSld>
  <p:clrMapOvr>
    <a:masterClrMapping/>
  </p:clrMapOvr>
  <p:transition xmlns:p14="http://schemas.microsoft.com/office/powerpoint/2010/main" spd="med" advClick="1" p14:dur="1000"/>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title"/>
          </p:nvPr>
        </p:nvSpPr>
        <p:spPr>
          <a:prstGeom prst="rect">
            <a:avLst/>
          </a:prstGeom>
        </p:spPr>
        <p:txBody>
          <a:bodyPr/>
          <a:lstStyle/>
          <a:p>
            <a:pPr/>
            <a:r>
              <a:t>Tarawih, 8 vs 20</a:t>
            </a:r>
          </a:p>
        </p:txBody>
      </p:sp>
      <p:sp>
        <p:nvSpPr>
          <p:cNvPr id="441" name="Shape 441"/>
          <p:cNvSpPr/>
          <p:nvPr>
            <p:ph type="body" idx="1"/>
          </p:nvPr>
        </p:nvSpPr>
        <p:spPr>
          <a:xfrm>
            <a:off x="598924" y="2417049"/>
            <a:ext cx="11430001" cy="6844871"/>
          </a:xfrm>
          <a:prstGeom prst="rect">
            <a:avLst/>
          </a:prstGeom>
        </p:spPr>
        <p:txBody>
          <a:bodyPr/>
          <a:lstStyle/>
          <a:p>
            <a:pPr/>
            <a:r>
              <a:t>The tarawih prayer is </a:t>
            </a:r>
            <a:r>
              <a:rPr i="1"/>
              <a:t>sunna mu’akkada</a:t>
            </a:r>
          </a:p>
        </p:txBody>
      </p:sp>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1" grpId="1"/>
    </p:bldLst>
  </p:timing>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title"/>
          </p:nvPr>
        </p:nvSpPr>
        <p:spPr>
          <a:prstGeom prst="rect">
            <a:avLst/>
          </a:prstGeom>
        </p:spPr>
        <p:txBody>
          <a:bodyPr/>
          <a:lstStyle/>
          <a:p>
            <a:pPr/>
            <a:r>
              <a:t>Unity</a:t>
            </a:r>
          </a:p>
        </p:txBody>
      </p:sp>
      <p:sp>
        <p:nvSpPr>
          <p:cNvPr id="444" name="Shape 444"/>
          <p:cNvSpPr/>
          <p:nvPr>
            <p:ph type="body" idx="1"/>
          </p:nvPr>
        </p:nvSpPr>
        <p:spPr>
          <a:xfrm>
            <a:off x="787400" y="2794000"/>
            <a:ext cx="11430000" cy="6663598"/>
          </a:xfrm>
          <a:prstGeom prst="rect">
            <a:avLst/>
          </a:prstGeom>
        </p:spPr>
        <p:txBody>
          <a:bodyPr/>
          <a:lstStyle/>
          <a:p>
            <a:pPr/>
            <a:r>
              <a:t>“Whoever prays with the imam until he finishes, Allah will record for him as if he spent the whole night in prayer” (Hadith)</a:t>
            </a:r>
          </a:p>
          <a:p>
            <a:pPr/>
            <a:r>
              <a:t>There is no dispute amongst the scholars that the established sunnah of taraweeh is to pray in congregation and finish with the Imam, whether he prays 8, 20 or 36 Rakaat.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4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4" grpId="1"/>
    </p:bldLst>
  </p:timing>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Argument for 8 Rak’ah</a:t>
            </a:r>
          </a:p>
        </p:txBody>
      </p:sp>
      <p:sp>
        <p:nvSpPr>
          <p:cNvPr id="447" name="Shape 447"/>
          <p:cNvSpPr/>
          <p:nvPr>
            <p:ph type="body" idx="1"/>
          </p:nvPr>
        </p:nvSpPr>
        <p:spPr>
          <a:xfrm>
            <a:off x="787400" y="2243421"/>
            <a:ext cx="11430000" cy="7418028"/>
          </a:xfrm>
          <a:prstGeom prst="rect">
            <a:avLst/>
          </a:prstGeom>
        </p:spPr>
        <p:txBody>
          <a:bodyPr/>
          <a:lstStyle/>
          <a:p>
            <a:pPr/>
            <a:r>
              <a:t>How did the Messenger of Allāh (peace and blessings of Allāh be upon him) pray during Ramadān?” She said: “He did not pray more than eleven rak’ahs in Ramadān </a:t>
            </a:r>
            <a:r>
              <a:rPr b="1"/>
              <a:t>or at other times</a:t>
            </a:r>
            <a:r>
              <a:t>.(al-Bukhaari, 1909; Muslim, 738) </a:t>
            </a:r>
          </a:p>
        </p:txBody>
      </p:sp>
      <p:sp>
        <p:nvSpPr>
          <p:cNvPr id="448" name="Shape 448"/>
          <p:cNvSpPr/>
          <p:nvPr/>
        </p:nvSpPr>
        <p:spPr>
          <a:xfrm>
            <a:off x="7029725" y="6818304"/>
            <a:ext cx="3803465" cy="1"/>
          </a:xfrm>
          <a:prstGeom prst="line">
            <a:avLst/>
          </a:prstGeom>
          <a:ln w="25400">
            <a:solidFill>
              <a:srgbClr val="FF9300"/>
            </a:solidFill>
            <a:miter lim="400000"/>
          </a:ln>
        </p:spPr>
        <p:txBody>
          <a:bodyPr lIns="50800" tIns="50800" rIns="50800" bIns="50800" anchor="ctr"/>
          <a:lstStyle/>
          <a:p>
            <a:pPr>
              <a:defRPr sz="40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7" grpId="1"/>
      <p:bldP build="whole" bldLvl="1" animBg="1" rev="0" advAuto="0" spid="448" grpId="2"/>
    </p:bldLst>
  </p:timing>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title"/>
          </p:nvPr>
        </p:nvSpPr>
        <p:spPr>
          <a:prstGeom prst="rect">
            <a:avLst/>
          </a:prstGeom>
        </p:spPr>
        <p:txBody>
          <a:bodyPr/>
          <a:lstStyle/>
          <a:p>
            <a:pPr/>
            <a:r>
              <a:t>Argument for 20</a:t>
            </a:r>
          </a:p>
        </p:txBody>
      </p:sp>
      <p:sp>
        <p:nvSpPr>
          <p:cNvPr id="451" name="Shape 451"/>
          <p:cNvSpPr/>
          <p:nvPr>
            <p:ph type="body" idx="1"/>
          </p:nvPr>
        </p:nvSpPr>
        <p:spPr>
          <a:prstGeom prst="rect">
            <a:avLst/>
          </a:prstGeom>
        </p:spPr>
        <p:txBody>
          <a:bodyPr/>
          <a:lstStyle/>
          <a:p>
            <a:pPr/>
            <a:r>
              <a:t>“Do you pray tarawih outside of Ramadan?” </a:t>
            </a:r>
          </a:p>
          <a:p>
            <a:pPr/>
            <a:r>
              <a:t>A’isha (may Allah be pleased with her) wasn’t referring to the tarawih prayers </a:t>
            </a:r>
          </a:p>
          <a:p>
            <a:pPr/>
            <a:r>
              <a:t>There is a difference between Tahajjud and Tarawih</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5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453" name="Table 453"/>
          <p:cNvGraphicFramePr/>
          <p:nvPr/>
        </p:nvGraphicFramePr>
        <p:xfrm>
          <a:off x="4033507" y="438057"/>
          <a:ext cx="5715001" cy="8446667"/>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857500"/>
                <a:gridCol w="2857500"/>
              </a:tblGrid>
              <a:tr h="1407777">
                <a:tc>
                  <a:txBody>
                    <a:bodyPr/>
                    <a:lstStyle/>
                    <a:p>
                      <a:pPr defTabSz="457200">
                        <a:defRPr sz="1800">
                          <a:solidFill>
                            <a:srgbClr val="000000"/>
                          </a:solidFill>
                        </a:defRPr>
                      </a:pPr>
                      <a:r>
                        <a:rPr sz="3000">
                          <a:solidFill>
                            <a:srgbClr val="FFFFFF"/>
                          </a:solidFill>
                        </a:rPr>
                        <a:t>Tarawih</a:t>
                      </a:r>
                    </a:p>
                  </a:txBody>
                  <a:tcPr marL="50800" marR="50800" marT="50800" marB="50800" anchor="ctr" anchorCtr="0" horzOverflow="overflow">
                    <a:blipFill rotWithShape="1">
                      <a:blip r:embed="rId2"/>
                      <a:srcRect l="0" t="0" r="0" b="0"/>
                      <a:tile tx="0" ty="0" sx="100000" sy="100000" flip="none" algn="tl"/>
                    </a:blipFill>
                  </a:tcPr>
                </a:tc>
                <a:tc>
                  <a:txBody>
                    <a:bodyPr/>
                    <a:lstStyle/>
                    <a:p>
                      <a:pPr defTabSz="457200">
                        <a:defRPr sz="1800">
                          <a:solidFill>
                            <a:srgbClr val="000000"/>
                          </a:solidFill>
                        </a:defRPr>
                      </a:pPr>
                      <a:r>
                        <a:rPr sz="3000">
                          <a:solidFill>
                            <a:srgbClr val="FFFFFF"/>
                          </a:solidFill>
                        </a:rPr>
                        <a:t>Tahajjud</a:t>
                      </a:r>
                    </a:p>
                  </a:txBody>
                  <a:tcPr marL="50800" marR="50800" marT="50800" marB="50800" anchor="ctr" anchorCtr="0" horzOverflow="overflow">
                    <a:blipFill rotWithShape="1">
                      <a:blip r:embed="rId2"/>
                      <a:srcRect l="0" t="0" r="0" b="0"/>
                      <a:tile tx="0" ty="0" sx="100000" sy="100000" flip="none" algn="tl"/>
                    </a:blipFill>
                  </a:tcPr>
                </a:tc>
              </a:tr>
              <a:tr h="1407777">
                <a:tc>
                  <a:txBody>
                    <a:bodyPr/>
                    <a:lstStyle/>
                    <a:p>
                      <a:pPr defTabSz="457200">
                        <a:defRPr sz="1800">
                          <a:solidFill>
                            <a:srgbClr val="000000"/>
                          </a:solidFill>
                        </a:defRPr>
                      </a:pPr>
                      <a:r>
                        <a:rPr sz="3000">
                          <a:solidFill>
                            <a:srgbClr val="FFFFFF"/>
                          </a:solidFill>
                        </a:rPr>
                        <a:t>Prayed in the final year</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Ordained in the beginning of Islam</a:t>
                      </a:r>
                    </a:p>
                  </a:txBody>
                  <a:tcPr marL="50800" marR="50800" marT="50800" marB="50800" anchor="ctr" anchorCtr="0" horzOverflow="overflow"/>
                </a:tc>
              </a:tr>
              <a:tr h="1407777">
                <a:tc>
                  <a:txBody>
                    <a:bodyPr/>
                    <a:lstStyle/>
                    <a:p>
                      <a:pPr defTabSz="457200">
                        <a:defRPr sz="1800">
                          <a:solidFill>
                            <a:srgbClr val="000000"/>
                          </a:solidFill>
                        </a:defRPr>
                      </a:pPr>
                      <a:r>
                        <a:rPr sz="3000">
                          <a:solidFill>
                            <a:srgbClr val="FFFFFF"/>
                          </a:solidFill>
                        </a:rPr>
                        <a:t>Beginning of the night</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Last part of the night</a:t>
                      </a:r>
                    </a:p>
                  </a:txBody>
                  <a:tcPr marL="50800" marR="50800" marT="50800" marB="50800" anchor="ctr" anchorCtr="0" horzOverflow="overflow"/>
                </a:tc>
              </a:tr>
              <a:tr h="1407777">
                <a:tc>
                  <a:txBody>
                    <a:bodyPr/>
                    <a:lstStyle/>
                    <a:p>
                      <a:pPr defTabSz="457200">
                        <a:defRPr sz="1800">
                          <a:solidFill>
                            <a:srgbClr val="000000"/>
                          </a:solidFill>
                        </a:defRPr>
                      </a:pPr>
                      <a:r>
                        <a:rPr sz="3000">
                          <a:solidFill>
                            <a:srgbClr val="FFFFFF"/>
                          </a:solidFill>
                        </a:rPr>
                        <a:t>Collectively </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Individually </a:t>
                      </a:r>
                    </a:p>
                  </a:txBody>
                  <a:tcPr marL="50800" marR="50800" marT="50800" marB="50800" anchor="ctr" anchorCtr="0" horzOverflow="overflow"/>
                </a:tc>
              </a:tr>
              <a:tr h="1407777">
                <a:tc>
                  <a:txBody>
                    <a:bodyPr/>
                    <a:lstStyle/>
                    <a:p>
                      <a:pPr defTabSz="457200">
                        <a:defRPr sz="1800">
                          <a:solidFill>
                            <a:srgbClr val="000000"/>
                          </a:solidFill>
                        </a:defRPr>
                      </a:pPr>
                      <a:r>
                        <a:rPr sz="3000">
                          <a:solidFill>
                            <a:srgbClr val="FFFFFF"/>
                          </a:solidFill>
                        </a:rPr>
                        <a:t>In the masjid</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At home</a:t>
                      </a:r>
                    </a:p>
                  </a:txBody>
                  <a:tcPr marL="50800" marR="50800" marT="50800" marB="50800" anchor="ctr" anchorCtr="0" horzOverflow="overflow"/>
                </a:tc>
              </a:tr>
              <a:tr h="1407777">
                <a:tc>
                  <a:txBody>
                    <a:bodyPr/>
                    <a:lstStyle/>
                    <a:p>
                      <a:pPr defTabSz="457200">
                        <a:defRPr sz="1800">
                          <a:solidFill>
                            <a:srgbClr val="000000"/>
                          </a:solidFill>
                        </a:defRPr>
                      </a:pPr>
                      <a:r>
                        <a:rPr sz="3000">
                          <a:solidFill>
                            <a:srgbClr val="FFFFFF"/>
                          </a:solidFill>
                        </a:rPr>
                        <a:t>In Ramadan </a:t>
                      </a:r>
                    </a:p>
                  </a:txBody>
                  <a:tcPr marL="50800" marR="50800" marT="50800" marB="50800" anchor="ctr" anchorCtr="0" horzOverflow="overflow">
                    <a:lnB w="12700">
                      <a:miter lim="400000"/>
                    </a:lnB>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In Ramadan and outside of Ramadan</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Lst>
  </p:timing>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title"/>
          </p:nvPr>
        </p:nvSpPr>
        <p:spPr>
          <a:xfrm>
            <a:off x="787400" y="520700"/>
            <a:ext cx="11430000" cy="2999409"/>
          </a:xfrm>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Shouldn’t we follow what Muhammad ﷺ did instead of Umar if there’s a conflict? </a:t>
            </a:r>
          </a:p>
        </p:txBody>
      </p:sp>
      <p:sp>
        <p:nvSpPr>
          <p:cNvPr id="456" name="Shape 456"/>
          <p:cNvSpPr/>
          <p:nvPr>
            <p:ph type="body" idx="1"/>
          </p:nvPr>
        </p:nvSpPr>
        <p:spPr>
          <a:xfrm>
            <a:off x="787400" y="3827608"/>
            <a:ext cx="11430000" cy="5715001"/>
          </a:xfrm>
          <a:prstGeom prst="rect">
            <a:avLst/>
          </a:prstGeom>
        </p:spPr>
        <p:txBody>
          <a:bodyPr/>
          <a:lstStyle/>
          <a:p>
            <a:pPr/>
            <a:r>
              <a:t>Definition of sunnah is…</a:t>
            </a:r>
          </a:p>
          <a:p>
            <a:pPr/>
            <a:r>
              <a:t>“You must adhere to my sunnah and the sunnah of the Rightly-Guided Caliphs who come after me” (Abu Dawud and al-Tirmidhi)</a:t>
            </a:r>
          </a:p>
          <a:p>
            <a:pPr/>
            <a:r>
              <a:t>It is 20 </a:t>
            </a:r>
            <a:r>
              <a:rPr i="1"/>
              <a:t>raka’ahs</a:t>
            </a:r>
            <a:r>
              <a:t>, proven from the unanimous consensus of the Sahaba.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5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 grpId="1"/>
    </p:bldLst>
  </p:timing>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title"/>
          </p:nvPr>
        </p:nvSpPr>
        <p:spPr>
          <a:prstGeom prst="rect">
            <a:avLst/>
          </a:prstGeom>
        </p:spPr>
        <p:txBody>
          <a:bodyPr/>
          <a:lstStyle/>
          <a:p>
            <a:pPr/>
            <a:r>
              <a:t>At the same time…</a:t>
            </a:r>
          </a:p>
        </p:txBody>
      </p:sp>
      <p:sp>
        <p:nvSpPr>
          <p:cNvPr id="459" name="Shape 459"/>
          <p:cNvSpPr/>
          <p:nvPr>
            <p:ph type="body" idx="1"/>
          </p:nvPr>
        </p:nvSpPr>
        <p:spPr>
          <a:prstGeom prst="rect">
            <a:avLst/>
          </a:prstGeom>
        </p:spPr>
        <p:txBody>
          <a:bodyPr/>
          <a:lstStyle/>
          <a:p>
            <a:pPr/>
            <a:r>
              <a:t>Don’t judge those who pray 8</a:t>
            </a:r>
          </a:p>
          <a:p>
            <a:pPr/>
            <a:r>
              <a:t>More important than the number is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Secondary objectives of fasting could be…</a:t>
            </a:r>
          </a:p>
        </p:txBody>
      </p:sp>
      <p:sp>
        <p:nvSpPr>
          <p:cNvPr id="150" name="Shape 150"/>
          <p:cNvSpPr/>
          <p:nvPr>
            <p:ph type="body" idx="1"/>
          </p:nvPr>
        </p:nvSpPr>
        <p:spPr>
          <a:prstGeom prst="rect">
            <a:avLst/>
          </a:prstGeom>
        </p:spPr>
        <p:txBody>
          <a:bodyPr/>
          <a:lstStyle/>
          <a:p>
            <a:pPr/>
            <a:r>
              <a:t>Self Control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 grpId="1"/>
    </p:bldLst>
  </p:timing>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title"/>
          </p:nvPr>
        </p:nvSpPr>
        <p:spPr>
          <a:prstGeom prst="rect">
            <a:avLst/>
          </a:prstGeom>
        </p:spPr>
        <p:txBody>
          <a:bodyPr/>
          <a:lstStyle/>
          <a:p>
            <a:pPr/>
            <a:r>
              <a:t>Quality over quantity</a:t>
            </a:r>
          </a:p>
        </p:txBody>
      </p:sp>
      <p:sp>
        <p:nvSpPr>
          <p:cNvPr id="462" name="Shape 462"/>
          <p:cNvSpPr/>
          <p:nvPr>
            <p:ph type="body" idx="1"/>
          </p:nvPr>
        </p:nvSpPr>
        <p:spPr>
          <a:xfrm>
            <a:off x="536099" y="2167098"/>
            <a:ext cx="11430001" cy="8059777"/>
          </a:xfrm>
          <a:prstGeom prst="rect">
            <a:avLst/>
          </a:prstGeom>
        </p:spPr>
        <p:txBody>
          <a:bodyPr/>
          <a:lstStyle/>
          <a:p>
            <a:pPr/>
            <a:r>
              <a:t>How did the Messenger of Allāh (peace and blessings of Allāh be upon him) pray during Ramadān?” She said: “He did not pray more than eleven rak’ahs in Ramadān or at other times. He would pray four, and </a:t>
            </a:r>
            <a:r>
              <a:rPr b="1"/>
              <a:t>do not ask how beautiful and long they were</a:t>
            </a:r>
            <a:r>
              <a:t>, then he would pray four, and </a:t>
            </a:r>
            <a:r>
              <a:rPr b="1"/>
              <a:t>do not ask how beautiful and long they were</a:t>
            </a:r>
            <a:r>
              <a:t>, then he would pray three. I said, ‘O Messenger of Allāh, will you sleep before you pray Witr?’ He said, ‘O ‘A’ishah, my eyes sleep but my heart does not.(al-Bukhaari, 1909; Muslim, 738) </a:t>
            </a:r>
          </a:p>
        </p:txBody>
      </p:sp>
      <p:sp>
        <p:nvSpPr>
          <p:cNvPr id="463" name="Shape 463"/>
          <p:cNvSpPr/>
          <p:nvPr/>
        </p:nvSpPr>
        <p:spPr>
          <a:xfrm>
            <a:off x="5514221" y="5914273"/>
            <a:ext cx="5350223" cy="1"/>
          </a:xfrm>
          <a:prstGeom prst="line">
            <a:avLst/>
          </a:prstGeom>
          <a:ln w="25400">
            <a:solidFill>
              <a:srgbClr val="FF9300"/>
            </a:solidFill>
            <a:miter lim="400000"/>
          </a:ln>
        </p:spPr>
        <p:txBody>
          <a:bodyPr lIns="50800" tIns="50800" rIns="50800" bIns="50800" anchor="ctr"/>
          <a:lstStyle/>
          <a:p>
            <a:pPr>
              <a:defRPr sz="4000"/>
            </a:pPr>
          </a:p>
        </p:txBody>
      </p:sp>
      <p:sp>
        <p:nvSpPr>
          <p:cNvPr id="464" name="Shape 464"/>
          <p:cNvSpPr/>
          <p:nvPr/>
        </p:nvSpPr>
        <p:spPr>
          <a:xfrm>
            <a:off x="6620655" y="7088686"/>
            <a:ext cx="3408288" cy="1"/>
          </a:xfrm>
          <a:prstGeom prst="line">
            <a:avLst/>
          </a:prstGeom>
          <a:ln w="25400">
            <a:solidFill>
              <a:srgbClr val="FF9300"/>
            </a:solidFill>
            <a:miter lim="400000"/>
          </a:ln>
        </p:spPr>
        <p:txBody>
          <a:bodyPr lIns="50800" tIns="50800" rIns="50800" bIns="50800" anchor="ctr"/>
          <a:lstStyle/>
          <a:p>
            <a:pPr>
              <a:defRPr sz="4000"/>
            </a:pPr>
          </a:p>
        </p:txBody>
      </p:sp>
      <p:sp>
        <p:nvSpPr>
          <p:cNvPr id="465" name="Shape 465"/>
          <p:cNvSpPr/>
          <p:nvPr/>
        </p:nvSpPr>
        <p:spPr>
          <a:xfrm>
            <a:off x="2910227" y="8858219"/>
            <a:ext cx="7714451" cy="1"/>
          </a:xfrm>
          <a:prstGeom prst="line">
            <a:avLst/>
          </a:prstGeom>
          <a:ln w="25400">
            <a:solidFill>
              <a:srgbClr val="FF9300"/>
            </a:solidFill>
            <a:miter lim="400000"/>
          </a:ln>
        </p:spPr>
        <p:txBody>
          <a:bodyPr lIns="50800" tIns="50800" rIns="50800" bIns="50800" anchor="ctr"/>
          <a:lstStyle/>
          <a:p>
            <a:pPr>
              <a:defRPr sz="40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4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4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4"/>
      <p:bldP build="whole" bldLvl="1" animBg="1" rev="0" advAuto="0" spid="463" grpId="2"/>
      <p:bldP build="whole" bldLvl="1" animBg="1" rev="0" advAuto="0" spid="464" grpId="3"/>
      <p:bldP build="p" bldLvl="5" animBg="1" rev="0" advAuto="0" spid="462" grpId="1"/>
    </p:bldLst>
  </p:timing>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Leave the masjid quietly if you’re leaving after 8</a:t>
            </a:r>
          </a:p>
        </p:txBody>
      </p:sp>
      <p:sp>
        <p:nvSpPr>
          <p:cNvPr id="468" name="Shape 468"/>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0" name="pasted-image.png"/>
          <p:cNvPicPr>
            <a:picLocks noChangeAspect="1"/>
          </p:cNvPicPr>
          <p:nvPr>
            <p:ph type="pic" idx="13"/>
          </p:nvPr>
        </p:nvPicPr>
        <p:blipFill>
          <a:blip r:embed="rId2">
            <a:extLst/>
          </a:blip>
          <a:srcRect l="0" t="0" r="0" b="0"/>
          <a:stretch>
            <a:fillRect/>
          </a:stretch>
        </p:blipFill>
        <p:spPr>
          <a:xfrm>
            <a:off x="2560319" y="0"/>
            <a:ext cx="7884161" cy="9753600"/>
          </a:xfrm>
          <a:prstGeom prst="rect">
            <a:avLst/>
          </a:prstGeom>
        </p:spPr>
      </p:pic>
    </p:spTree>
  </p:cSld>
  <p:clrMapOvr>
    <a:masterClrMapping/>
  </p:clrMapOvr>
  <p:transition xmlns:p14="http://schemas.microsoft.com/office/powerpoint/2010/main" spd="med" advClick="1" p14:dur="1000"/>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Shape 472"/>
          <p:cNvSpPr/>
          <p:nvPr>
            <p:ph type="title"/>
          </p:nvPr>
        </p:nvSpPr>
        <p:spPr>
          <a:prstGeom prst="rect">
            <a:avLst/>
          </a:prstGeom>
        </p:spPr>
        <p:txBody>
          <a:bodyPr/>
          <a:lstStyle>
            <a:lvl1pPr defTabSz="502412">
              <a:defRPr sz="6364">
                <a:effectLst>
                  <a:outerShdw sx="100000" sy="100000" kx="0" ky="0" algn="b" rotWithShape="0" blurRad="32766" dist="43688" dir="3000000">
                    <a:srgbClr val="FFFFFF">
                      <a:alpha val="60000"/>
                    </a:srgbClr>
                  </a:outerShdw>
                </a:effectLst>
              </a:defRPr>
            </a:lvl1pPr>
          </a:lstStyle>
          <a:p>
            <a:pPr/>
            <a:r>
              <a:t>How can I pray tarawih at home? </a:t>
            </a:r>
          </a:p>
        </p:txBody>
      </p:sp>
      <p:sp>
        <p:nvSpPr>
          <p:cNvPr id="473" name="Shape 473"/>
          <p:cNvSpPr/>
          <p:nvPr>
            <p:ph type="body" idx="1"/>
          </p:nvPr>
        </p:nvSpPr>
        <p:spPr>
          <a:xfrm>
            <a:off x="787400" y="2794000"/>
            <a:ext cx="11430000" cy="6774061"/>
          </a:xfrm>
          <a:prstGeom prst="rect">
            <a:avLst/>
          </a:prstGeom>
        </p:spPr>
        <p:txBody>
          <a:bodyPr/>
          <a:lstStyle/>
          <a:p>
            <a:pPr marL="609600" indent="-609600" defTabSz="560831">
              <a:spcBef>
                <a:spcPts val="3800"/>
              </a:spcBef>
              <a:buClrTx/>
              <a:buSzPct val="100000"/>
              <a:buAutoNum type="arabicPeriod" startAt="1"/>
              <a:defRPr sz="3839"/>
            </a:pPr>
            <a:r>
              <a:t>Dedicate a clean and comfortable space for prayer in your home. </a:t>
            </a:r>
          </a:p>
          <a:p>
            <a:pPr marL="609600" indent="-609600" defTabSz="560831">
              <a:spcBef>
                <a:spcPts val="3800"/>
              </a:spcBef>
              <a:buClrTx/>
              <a:buSzPct val="100000"/>
              <a:buAutoNum type="arabicPeriod" startAt="1"/>
              <a:defRPr sz="3839"/>
            </a:pPr>
            <a:r>
              <a:t>Set a time to pray ʿIshā’ nightly. </a:t>
            </a:r>
          </a:p>
          <a:p>
            <a:pPr marL="609600" indent="-609600" defTabSz="560831">
              <a:spcBef>
                <a:spcPts val="3800"/>
              </a:spcBef>
              <a:buClrTx/>
              <a:buSzPct val="100000"/>
              <a:buAutoNum type="arabicPeriod" startAt="1"/>
              <a:defRPr sz="3839"/>
            </a:pPr>
            <a:r>
              <a:t>Give the adhān, iqāmah, and pray with those at home with you in congregation. If you live by yourself or are the only Muslim in your household still give the adhān and iqāmah as you will be leading a noble congregation of Angels.</a:t>
            </a:r>
          </a:p>
          <a:p>
            <a:pPr marL="609600" indent="-609600" defTabSz="560831">
              <a:spcBef>
                <a:spcPts val="3800"/>
              </a:spcBef>
              <a:buClrTx/>
              <a:buSzPct val="100000"/>
              <a:buAutoNum type="arabicPeriod" startAt="1"/>
              <a:defRPr sz="3839"/>
            </a:pPr>
            <a:r>
              <a:t> Recite the adhkār after prayer and make duʿā’.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7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3" grpId="1"/>
    </p:bldLst>
  </p:timing>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ph type="title"/>
          </p:nvPr>
        </p:nvSpPr>
        <p:spPr>
          <a:prstGeom prst="rect">
            <a:avLst/>
          </a:prstGeom>
        </p:spPr>
        <p:txBody>
          <a:bodyPr/>
          <a:lstStyle>
            <a:lvl1pPr defTabSz="502412">
              <a:defRPr sz="6364">
                <a:effectLst>
                  <a:outerShdw sx="100000" sy="100000" kx="0" ky="0" algn="b" rotWithShape="0" blurRad="32766" dist="43688" dir="3000000">
                    <a:srgbClr val="FFFFFF">
                      <a:alpha val="60000"/>
                    </a:srgbClr>
                  </a:outerShdw>
                </a:effectLst>
              </a:defRPr>
            </a:lvl1pPr>
          </a:lstStyle>
          <a:p>
            <a:pPr/>
            <a:r>
              <a:t>How can I pray tarawih at home? </a:t>
            </a:r>
          </a:p>
        </p:txBody>
      </p:sp>
      <p:sp>
        <p:nvSpPr>
          <p:cNvPr id="476" name="Shape 476"/>
          <p:cNvSpPr/>
          <p:nvPr>
            <p:ph type="body" idx="1"/>
          </p:nvPr>
        </p:nvSpPr>
        <p:spPr>
          <a:xfrm>
            <a:off x="787400" y="2794000"/>
            <a:ext cx="11430000" cy="6786629"/>
          </a:xfrm>
          <a:prstGeom prst="rect">
            <a:avLst/>
          </a:prstGeom>
        </p:spPr>
        <p:txBody>
          <a:bodyPr/>
          <a:lstStyle/>
          <a:p>
            <a:pPr marL="0" indent="0">
              <a:buClrTx/>
              <a:buSzTx/>
              <a:buNone/>
            </a:pPr>
            <a:r>
              <a:t>5. Pray the two emphasized units of sunnah prayer after ʿIshā’.</a:t>
            </a:r>
          </a:p>
          <a:p>
            <a:pPr marL="0" indent="0">
              <a:buClrTx/>
              <a:buSzTx/>
              <a:buNone/>
            </a:pPr>
            <a:r>
              <a:t>6. Pray tarāwīḥ as you would in the masjid with anywhere from 8-20 units. In these units you can recite however much Quran you know from memory.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7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6" grpId="1"/>
    </p:bldLst>
  </p:timing>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ph type="title"/>
          </p:nvPr>
        </p:nvSpPr>
        <p:spPr>
          <a:prstGeom prst="rect">
            <a:avLst/>
          </a:prstGeom>
        </p:spPr>
        <p:txBody>
          <a:bodyPr/>
          <a:lstStyle>
            <a:lvl1pPr defTabSz="502412">
              <a:defRPr sz="6364">
                <a:effectLst>
                  <a:outerShdw sx="100000" sy="100000" kx="0" ky="0" algn="b" rotWithShape="0" blurRad="32766" dist="43688" dir="3000000">
                    <a:srgbClr val="FFFFFF">
                      <a:alpha val="60000"/>
                    </a:srgbClr>
                  </a:outerShdw>
                </a:effectLst>
              </a:defRPr>
            </a:lvl1pPr>
          </a:lstStyle>
          <a:p>
            <a:pPr/>
            <a:r>
              <a:t>How can I pray tarawih at home? </a:t>
            </a:r>
          </a:p>
        </p:txBody>
      </p:sp>
      <p:sp>
        <p:nvSpPr>
          <p:cNvPr id="479" name="Shape 479"/>
          <p:cNvSpPr/>
          <p:nvPr>
            <p:ph type="body" idx="1"/>
          </p:nvPr>
        </p:nvSpPr>
        <p:spPr>
          <a:xfrm>
            <a:off x="787400" y="2794000"/>
            <a:ext cx="11430000" cy="6691644"/>
          </a:xfrm>
          <a:prstGeom prst="rect">
            <a:avLst/>
          </a:prstGeom>
        </p:spPr>
        <p:txBody>
          <a:bodyPr/>
          <a:lstStyle/>
          <a:p>
            <a:pPr marL="0" indent="0">
              <a:buClrTx/>
              <a:buSzTx/>
              <a:buNone/>
            </a:pPr>
            <a:r>
              <a:t>7. Before the salah, engage with whatever portion of the Quran you are reciting by reading the translation, commentary (tafsīr), and reflecting upon the meanings.</a:t>
            </a:r>
          </a:p>
          <a:p>
            <a:pPr marL="0" indent="0">
              <a:buClrTx/>
              <a:buSzTx/>
              <a:buNone/>
            </a:pPr>
            <a:r>
              <a:t>8. Pray Witr.</a:t>
            </a:r>
          </a:p>
          <a:p>
            <a:pPr marL="0" indent="0">
              <a:buClrTx/>
              <a:buSzTx/>
              <a:buNone/>
            </a:pPr>
            <a:r>
              <a:t>9. Remove distractions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7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9" grpId="1"/>
    </p:bldLst>
  </p:timing>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1" name="pasted-image.png"/>
          <p:cNvPicPr>
            <a:picLocks noChangeAspect="1"/>
          </p:cNvPicPr>
          <p:nvPr>
            <p:ph type="pic" idx="13"/>
          </p:nvPr>
        </p:nvPicPr>
        <p:blipFill>
          <a:blip r:embed="rId2">
            <a:extLst/>
          </a:blip>
          <a:srcRect l="0" t="0" r="0" b="0"/>
          <a:stretch>
            <a:fillRect/>
          </a:stretch>
        </p:blipFill>
        <p:spPr>
          <a:xfrm>
            <a:off x="2555239" y="0"/>
            <a:ext cx="7894321" cy="9753600"/>
          </a:xfrm>
          <a:prstGeom prst="rect">
            <a:avLst/>
          </a:prstGeom>
        </p:spPr>
      </p:pic>
    </p:spTree>
  </p:cSld>
  <p:clrMapOvr>
    <a:masterClrMapping/>
  </p:clrMapOvr>
  <p:transition xmlns:p14="http://schemas.microsoft.com/office/powerpoint/2010/main" spd="med" advClick="1" p14:dur="1000"/>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title"/>
          </p:nvPr>
        </p:nvSpPr>
        <p:spPr>
          <a:prstGeom prst="rect">
            <a:avLst/>
          </a:prstGeom>
        </p:spPr>
        <p:txBody>
          <a:bodyPr/>
          <a:lstStyle>
            <a:lvl1pPr defTabSz="327152">
              <a:defRPr sz="4144">
                <a:effectLst>
                  <a:outerShdw sx="100000" sy="100000" kx="0" ky="0" algn="b" rotWithShape="0" blurRad="21336" dist="28448" dir="3000000">
                    <a:srgbClr val="FFFFFF">
                      <a:alpha val="60000"/>
                    </a:srgbClr>
                  </a:outerShdw>
                </a:effectLst>
              </a:defRPr>
            </a:lvl1pPr>
          </a:lstStyle>
          <a:p>
            <a:pPr/>
            <a:r>
              <a:t>Can I pray tarāwīḥ while reading from the muṣḥaf?</a:t>
            </a:r>
          </a:p>
        </p:txBody>
      </p:sp>
      <p:sp>
        <p:nvSpPr>
          <p:cNvPr id="484" name="Shape 484"/>
          <p:cNvSpPr/>
          <p:nvPr>
            <p:ph type="body" idx="1"/>
          </p:nvPr>
        </p:nvSpPr>
        <p:spPr>
          <a:xfrm>
            <a:off x="787400" y="2794000"/>
            <a:ext cx="11430000" cy="6592227"/>
          </a:xfrm>
          <a:prstGeom prst="rect">
            <a:avLst/>
          </a:prstGeom>
        </p:spPr>
        <p:txBody>
          <a:bodyPr/>
          <a:lstStyle/>
          <a:p>
            <a:pPr/>
            <a:r>
              <a:t>Not allowed during obligatory prayers</a:t>
            </a:r>
          </a:p>
          <a:p>
            <a:pPr/>
            <a:r>
              <a:t>Difference of opinion in voluntary prayers.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8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4" grpId="1"/>
    </p:bldLst>
  </p:timing>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486" name="Table 486"/>
          <p:cNvGraphicFramePr/>
          <p:nvPr/>
        </p:nvGraphicFramePr>
        <p:xfrm>
          <a:off x="787400" y="1257300"/>
          <a:ext cx="11430000" cy="723900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715000"/>
                <a:gridCol w="5715000"/>
              </a:tblGrid>
              <a:tr h="1206500">
                <a:tc>
                  <a:txBody>
                    <a:bodyPr/>
                    <a:lstStyle/>
                    <a:p>
                      <a:pPr defTabSz="457200">
                        <a:defRPr sz="1800">
                          <a:solidFill>
                            <a:srgbClr val="000000"/>
                          </a:solidFill>
                        </a:defRPr>
                      </a:pPr>
                      <a:r>
                        <a:rPr sz="3000">
                          <a:solidFill>
                            <a:srgbClr val="FFFFFF"/>
                          </a:solidFill>
                        </a:rPr>
                        <a:t>Pros</a:t>
                      </a:r>
                    </a:p>
                  </a:txBody>
                  <a:tcPr marL="50800" marR="50800" marT="50800" marB="50800" anchor="ctr" anchorCtr="0" horzOverflow="overflow">
                    <a:blipFill rotWithShape="1">
                      <a:blip r:embed="rId2"/>
                      <a:srcRect l="0" t="0" r="0" b="0"/>
                      <a:tile tx="0" ty="0" sx="100000" sy="100000" flip="none" algn="tl"/>
                    </a:blipFill>
                  </a:tcPr>
                </a:tc>
                <a:tc>
                  <a:txBody>
                    <a:bodyPr/>
                    <a:lstStyle/>
                    <a:p>
                      <a:pPr defTabSz="457200">
                        <a:defRPr sz="1800">
                          <a:solidFill>
                            <a:srgbClr val="000000"/>
                          </a:solidFill>
                        </a:defRPr>
                      </a:pPr>
                      <a:r>
                        <a:rPr sz="3000">
                          <a:solidFill>
                            <a:srgbClr val="FFFFFF"/>
                          </a:solidFill>
                        </a:rPr>
                        <a:t>Cons</a:t>
                      </a:r>
                    </a:p>
                  </a:txBody>
                  <a:tcPr marL="50800" marR="50800" marT="50800" marB="50800" anchor="ctr" anchorCtr="0" horzOverflow="overflow">
                    <a:blipFill rotWithShape="1">
                      <a:blip r:embed="rId2"/>
                      <a:srcRect l="0" t="0" r="0" b="0"/>
                      <a:tile tx="0" ty="0" sx="100000" sy="100000" flip="none" algn="tl"/>
                    </a:blipFill>
                  </a:tcPr>
                </a:tc>
              </a:tr>
              <a:tr h="1206500">
                <a:tc>
                  <a:txBody>
                    <a:bodyPr/>
                    <a:lstStyle/>
                    <a:p>
                      <a:pPr defTabSz="457200">
                        <a:defRPr sz="1800">
                          <a:solidFill>
                            <a:srgbClr val="000000"/>
                          </a:solidFill>
                        </a:defRPr>
                      </a:pPr>
                      <a:r>
                        <a:rPr sz="3000">
                          <a:solidFill>
                            <a:srgbClr val="FFFFFF"/>
                          </a:solidFill>
                        </a:rPr>
                        <a:t>Complete a recitation of the Qur’an by reciting one juz’ a night
</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You can complete the recitation of the Qur’an outside of tarawih</a:t>
                      </a:r>
                    </a:p>
                  </a:txBody>
                  <a:tcPr marL="50800" marR="50800" marT="50800" marB="50800" anchor="ctr" anchorCtr="0" horzOverflow="overflow"/>
                </a:tc>
              </a:tr>
              <a:tr h="1206500">
                <a:tc>
                  <a:txBody>
                    <a:bodyPr/>
                    <a:lstStyle/>
                    <a:p>
                      <a:pPr defTabSz="457200">
                        <a:defRPr sz="1800">
                          <a:solidFill>
                            <a:srgbClr val="000000"/>
                          </a:solidFill>
                        </a:defRPr>
                      </a:pPr>
                      <a:r>
                        <a:rPr sz="3000">
                          <a:solidFill>
                            <a:srgbClr val="FFFFFF"/>
                          </a:solidFill>
                        </a:rPr>
                        <a:t>Longer qiyam</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Reading from a muṣḥaf entails excessive movement (ʿaml kathīr)
</a:t>
                      </a:r>
                    </a:p>
                  </a:txBody>
                  <a:tcPr marL="50800" marR="50800" marT="50800" marB="50800" anchor="ctr" anchorCtr="0" horzOverflow="overflow"/>
                </a:tc>
              </a:tr>
              <a:tr h="1206500">
                <a:tc>
                  <a:txBody>
                    <a:bodyPr/>
                    <a:lstStyle/>
                    <a:p>
                      <a:pPr defTabSz="457200">
                        <a:defRPr sz="1800">
                          <a:solidFill>
                            <a:srgbClr val="000000"/>
                          </a:solidFill>
                        </a:defRPr>
                      </a:pPr>
                      <a:r>
                        <a:rPr sz="3000">
                          <a:solidFill>
                            <a:srgbClr val="FFFFFF"/>
                          </a:solidFill>
                        </a:rPr>
                        <a:t>More concentration since you're reading different surahs</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2500">
                          <a:solidFill>
                            <a:srgbClr val="3D3E3F">
                              <a:alpha val="90000"/>
                            </a:srgbClr>
                          </a:solidFill>
                        </a:rPr>
                        <a:t>Potential impact on society, people may say, “Why do I need to become hafiz when I can just read from the mushaf” </a:t>
                      </a:r>
                    </a:p>
                  </a:txBody>
                  <a:tcPr marL="50800" marR="50800" marT="50800" marB="50800" anchor="ctr" anchorCtr="0" horzOverflow="overflow"/>
                </a:tc>
              </a:tr>
              <a:tr h="1206500">
                <a:tc>
                  <a:txBody>
                    <a:bodyPr/>
                    <a:lstStyle/>
                    <a:p>
                      <a:pPr defTabSz="914400">
                        <a:tabLst>
                          <a:tab pos="914400" algn="l"/>
                        </a:tabLst>
                        <a:defRPr sz="3000">
                          <a:solidFill>
                            <a:srgbClr val="3D3E3F">
                              <a:alpha val="90000"/>
                            </a:srgbClr>
                          </a:solidFill>
                        </a:defRPr>
                      </a:pP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God says, “Read whatever is easy for you”</a:t>
                      </a:r>
                    </a:p>
                  </a:txBody>
                  <a:tcPr marL="50800" marR="50800" marT="50800" marB="50800" anchor="ctr" anchorCtr="0" horzOverflow="overflow"/>
                </a:tc>
              </a:tr>
              <a:tr h="1206500">
                <a:tc>
                  <a:txBody>
                    <a:bodyPr/>
                    <a:lstStyle/>
                    <a:p>
                      <a:pPr defTabSz="457200">
                        <a:defRPr sz="3000"/>
                      </a:pPr>
                    </a:p>
                  </a:txBody>
                  <a:tcPr marL="50800" marR="50800" marT="50800" marB="50800" anchor="ctr" anchorCtr="0" horzOverflow="overflow">
                    <a:lnB w="12700">
                      <a:miter lim="400000"/>
                    </a:lnB>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The Prophet ﷺ did not pray in this manner</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6" grpId="1"/>
    </p:bldLst>
  </p:timing>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title"/>
          </p:nvPr>
        </p:nvSpPr>
        <p:spPr>
          <a:prstGeom prst="rect">
            <a:avLst/>
          </a:prstGeom>
        </p:spPr>
        <p:txBody>
          <a:bodyPr/>
          <a:lstStyle/>
          <a:p>
            <a:pPr/>
            <a:r>
              <a:t>My recommendation</a:t>
            </a:r>
          </a:p>
        </p:txBody>
      </p:sp>
      <p:sp>
        <p:nvSpPr>
          <p:cNvPr id="489" name="Shape 489"/>
          <p:cNvSpPr/>
          <p:nvPr>
            <p:ph type="body" idx="1"/>
          </p:nvPr>
        </p:nvSpPr>
        <p:spPr>
          <a:prstGeom prst="rect">
            <a:avLst/>
          </a:prstGeom>
        </p:spPr>
        <p:txBody>
          <a:bodyPr/>
          <a:lstStyle/>
          <a:p>
            <a:pPr/>
            <a:r>
              <a:t>The prayer of Muhammad ﷺ did not involve using a mushaf. Read whatever is easy for you in the tarawih prayers. Outside of the prayers, complete the recitation of the Qur’an. </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Secondary objectives of fasting could be…</a:t>
            </a:r>
          </a:p>
        </p:txBody>
      </p:sp>
      <p:sp>
        <p:nvSpPr>
          <p:cNvPr id="153" name="Shape 153"/>
          <p:cNvSpPr/>
          <p:nvPr>
            <p:ph type="body" idx="1"/>
          </p:nvPr>
        </p:nvSpPr>
        <p:spPr>
          <a:prstGeom prst="rect">
            <a:avLst/>
          </a:prstGeom>
        </p:spPr>
        <p:txBody>
          <a:bodyPr/>
          <a:lstStyle/>
          <a:p>
            <a:pPr/>
            <a:r>
              <a:t>Extreme awareness of time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1"/>
    </p:bldLst>
  </p:timing>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1" name="pasted-image.tiff"/>
          <p:cNvPicPr>
            <a:picLocks noChangeAspect="1"/>
          </p:cNvPicPr>
          <p:nvPr>
            <p:ph type="pic" idx="13"/>
          </p:nvPr>
        </p:nvPicPr>
        <p:blipFill>
          <a:blip r:embed="rId2">
            <a:extLst/>
          </a:blip>
          <a:srcRect l="5550" t="0" r="5550" b="0"/>
          <a:stretch>
            <a:fillRect/>
          </a:stretch>
        </p:blipFill>
        <p:spPr>
          <a:prstGeom prst="rect">
            <a:avLst/>
          </a:prstGeom>
        </p:spPr>
      </p:pic>
    </p:spTree>
  </p:cSld>
  <p:clrMapOvr>
    <a:masterClrMapping/>
  </p:clrMapOvr>
  <p:transition xmlns:p14="http://schemas.microsoft.com/office/powerpoint/2010/main" spd="med" advClick="1" p14:dur="1000"/>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3" name="pasted-image.jpg"/>
          <p:cNvPicPr>
            <a:picLocks noChangeAspect="1"/>
          </p:cNvPicPr>
          <p:nvPr>
            <p:ph type="pic" idx="13"/>
          </p:nvPr>
        </p:nvPicPr>
        <p:blipFill>
          <a:blip r:embed="rId2">
            <a:extLst/>
          </a:blip>
          <a:srcRect l="12708" t="0" r="12708" b="0"/>
          <a:stretch>
            <a:fillRect/>
          </a:stretch>
        </p:blipFill>
        <p:spPr>
          <a:prstGeom prst="rect">
            <a:avLst/>
          </a:prstGeom>
        </p:spPr>
      </p:pic>
    </p:spTree>
  </p:cSld>
  <p:clrMapOvr>
    <a:masterClrMapping/>
  </p:clrMapOvr>
  <p:transition xmlns:p14="http://schemas.microsoft.com/office/powerpoint/2010/main" spd="med" advClick="1" p14:dur="1000"/>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title"/>
          </p:nvPr>
        </p:nvSpPr>
        <p:spPr>
          <a:prstGeom prst="rect">
            <a:avLst/>
          </a:prstGeom>
        </p:spPr>
        <p:txBody>
          <a:bodyPr/>
          <a:lstStyle>
            <a:lvl1pPr defTabSz="449833">
              <a:defRPr sz="5698">
                <a:effectLst>
                  <a:outerShdw sx="100000" sy="100000" kx="0" ky="0" algn="b" rotWithShape="0" blurRad="29337" dist="39116" dir="3000000">
                    <a:srgbClr val="FFFFFF">
                      <a:alpha val="60000"/>
                    </a:srgbClr>
                  </a:outerShdw>
                </a:effectLst>
              </a:defRPr>
            </a:lvl1pPr>
          </a:lstStyle>
          <a:p>
            <a:pPr/>
            <a:r>
              <a:t>If you want to debate about the moon sighting issue then you better…</a:t>
            </a:r>
          </a:p>
        </p:txBody>
      </p:sp>
      <p:sp>
        <p:nvSpPr>
          <p:cNvPr id="496" name="Shape 496"/>
          <p:cNvSpPr/>
          <p:nvPr>
            <p:ph type="body" idx="1"/>
          </p:nvPr>
        </p:nvSpPr>
        <p:spPr>
          <a:xfrm>
            <a:off x="787400" y="2794000"/>
            <a:ext cx="11430000" cy="6713736"/>
          </a:xfrm>
          <a:prstGeom prst="rect">
            <a:avLst/>
          </a:prstGeom>
        </p:spPr>
        <p:txBody>
          <a:bodyPr/>
          <a:lstStyle/>
          <a:p>
            <a:pPr marL="427481" indent="-427481" defTabSz="578358">
              <a:spcBef>
                <a:spcPts val="3900"/>
              </a:spcBef>
              <a:defRPr sz="3959"/>
            </a:pPr>
            <a:r>
              <a:t>Be properly trained in fiqh</a:t>
            </a:r>
          </a:p>
          <a:p>
            <a:pPr marL="427481" indent="-427481" defTabSz="578358">
              <a:spcBef>
                <a:spcPts val="3900"/>
              </a:spcBef>
              <a:defRPr sz="3959"/>
            </a:pPr>
            <a:r>
              <a:t>Be properly trained in its usul </a:t>
            </a:r>
          </a:p>
          <a:p>
            <a:pPr marL="427481" indent="-427481" defTabSz="578358">
              <a:spcBef>
                <a:spcPts val="3900"/>
              </a:spcBef>
              <a:defRPr sz="3959"/>
            </a:pPr>
            <a:r>
              <a:t>Know when one can use ijtihad</a:t>
            </a:r>
          </a:p>
          <a:p>
            <a:pPr marL="427481" indent="-427481" defTabSz="578358">
              <a:spcBef>
                <a:spcPts val="3900"/>
              </a:spcBef>
              <a:defRPr sz="3959"/>
            </a:pPr>
            <a:r>
              <a:t>Have sound knowledge of astronomy</a:t>
            </a:r>
          </a:p>
          <a:p>
            <a:pPr marL="427481" indent="-427481" defTabSz="578358">
              <a:spcBef>
                <a:spcPts val="3900"/>
              </a:spcBef>
              <a:defRPr sz="3959"/>
            </a:pPr>
            <a:r>
              <a:t>Well-versed in both observational and theoretical astronomy</a:t>
            </a:r>
          </a:p>
          <a:p>
            <a:pPr marL="427481" indent="-427481" defTabSz="578358">
              <a:spcBef>
                <a:spcPts val="3900"/>
              </a:spcBef>
              <a:defRPr sz="3959"/>
            </a:pPr>
            <a:r>
              <a:t>Study the evidence for all the different sides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9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9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9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9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6" grpId="1"/>
    </p:bldLst>
  </p:timing>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Several positions on moon sighting</a:t>
            </a:r>
          </a:p>
        </p:txBody>
      </p:sp>
      <p:sp>
        <p:nvSpPr>
          <p:cNvPr id="499" name="Shape 499"/>
          <p:cNvSpPr/>
          <p:nvPr>
            <p:ph type="body" idx="1"/>
          </p:nvPr>
        </p:nvSpPr>
        <p:spPr>
          <a:xfrm>
            <a:off x="787400" y="2794000"/>
            <a:ext cx="11430000" cy="6880887"/>
          </a:xfrm>
          <a:prstGeom prst="rect">
            <a:avLst/>
          </a:prstGeom>
        </p:spPr>
        <p:txBody>
          <a:bodyPr/>
          <a:lstStyle/>
          <a:p>
            <a:pPr/>
            <a:r>
              <a:t>Local Sighting</a:t>
            </a:r>
          </a:p>
          <a:p>
            <a:pPr/>
            <a:r>
              <a:t>Sighting anywhere in North America</a:t>
            </a:r>
          </a:p>
          <a:p>
            <a:pPr/>
            <a:r>
              <a:t>A physical sighting anywhere globally</a:t>
            </a:r>
          </a:p>
          <a:p>
            <a:pPr/>
            <a:r>
              <a:t>Calculated sighting</a:t>
            </a:r>
          </a:p>
          <a:p>
            <a:pPr/>
            <a:r>
              <a:t>Following Saudi Arabia specifically/or calling family members who reside in Muslim countries (Not mentioned in the books of Fiqh)</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9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9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9" grpId="1"/>
    </p:bldLst>
  </p:timing>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title"/>
          </p:nvPr>
        </p:nvSpPr>
        <p:spPr>
          <a:prstGeom prst="rect">
            <a:avLst/>
          </a:prstGeom>
        </p:spPr>
        <p:txBody>
          <a:bodyPr/>
          <a:lstStyle>
            <a:lvl1pPr defTabSz="373887">
              <a:defRPr sz="4736">
                <a:effectLst>
                  <a:outerShdw sx="100000" sy="100000" kx="0" ky="0" algn="b" rotWithShape="0" blurRad="24384" dist="32512" dir="3000000">
                    <a:srgbClr val="FFFFFF">
                      <a:alpha val="60000"/>
                    </a:srgbClr>
                  </a:outerShdw>
                </a:effectLst>
              </a:defRPr>
            </a:lvl1pPr>
          </a:lstStyle>
          <a:p>
            <a:pPr/>
            <a:r>
              <a:t>If you want to debate about the moonlighting issue then you better realize that</a:t>
            </a:r>
          </a:p>
        </p:txBody>
      </p:sp>
      <p:sp>
        <p:nvSpPr>
          <p:cNvPr id="502" name="Shape 502"/>
          <p:cNvSpPr/>
          <p:nvPr>
            <p:ph type="body" idx="1"/>
          </p:nvPr>
        </p:nvSpPr>
        <p:spPr>
          <a:prstGeom prst="rect">
            <a:avLst/>
          </a:prstGeom>
        </p:spPr>
        <p:txBody>
          <a:bodyPr/>
          <a:lstStyle/>
          <a:p>
            <a:pPr/>
            <a:r>
              <a:t>“The early scholars who did allow calculations did not advocate calculation as a method in which we bypass sighting altogether and examine what they said objectively” (Shaykh Hamza Yusuf)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1"/>
    </p:bldLst>
  </p:timing>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4" name="Shape 504"/>
          <p:cNvSpPr/>
          <p:nvPr>
            <p:ph type="title"/>
          </p:nvPr>
        </p:nvSpPr>
        <p:spPr>
          <a:prstGeom prst="rect">
            <a:avLst/>
          </a:prstGeom>
        </p:spPr>
        <p:txBody>
          <a:bodyPr/>
          <a:lstStyle>
            <a:lvl1pPr defTabSz="373887">
              <a:defRPr sz="4736">
                <a:effectLst>
                  <a:outerShdw sx="100000" sy="100000" kx="0" ky="0" algn="b" rotWithShape="0" blurRad="24384" dist="32512" dir="3000000">
                    <a:srgbClr val="FFFFFF">
                      <a:alpha val="60000"/>
                    </a:srgbClr>
                  </a:outerShdw>
                </a:effectLst>
              </a:defRPr>
            </a:lvl1pPr>
          </a:lstStyle>
          <a:p>
            <a:pPr/>
            <a:r>
              <a:t>If you want to debate about the moonlighting issue then you better realize that</a:t>
            </a:r>
          </a:p>
        </p:txBody>
      </p:sp>
      <p:sp>
        <p:nvSpPr>
          <p:cNvPr id="505" name="Shape 505"/>
          <p:cNvSpPr/>
          <p:nvPr>
            <p:ph type="body" idx="1"/>
          </p:nvPr>
        </p:nvSpPr>
        <p:spPr>
          <a:prstGeom prst="rect">
            <a:avLst/>
          </a:prstGeom>
        </p:spPr>
        <p:txBody>
          <a:bodyPr/>
          <a:lstStyle/>
          <a:p>
            <a:pPr/>
            <a:r>
              <a:t>“Each of the schools did not allow calculation in lieu of actual sighting; all of them stipulate that one can resort to calculation only if, on the thirtieth night, there is a cloud-cover that prevents seeing the crescent and astronomers have indicated that the moon would be visible” (Shaykh Hamza Yusuf)</a:t>
            </a:r>
          </a:p>
        </p:txBody>
      </p:sp>
    </p:spTree>
  </p:cSld>
  <p:clrMapOvr>
    <a:masterClrMapping/>
  </p:clrMapOvr>
  <p:transition xmlns:p14="http://schemas.microsoft.com/office/powerpoint/2010/main" spd="med" advClick="1" p14:dur="1000"/>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title"/>
          </p:nvPr>
        </p:nvSpPr>
        <p:spPr>
          <a:prstGeom prst="rect">
            <a:avLst/>
          </a:prstGeom>
        </p:spPr>
        <p:txBody>
          <a:bodyPr/>
          <a:lstStyle/>
          <a:p>
            <a:pPr/>
          </a:p>
        </p:txBody>
      </p:sp>
      <p:sp>
        <p:nvSpPr>
          <p:cNvPr id="508" name="Shape 508"/>
          <p:cNvSpPr/>
          <p:nvPr>
            <p:ph type="body" idx="1"/>
          </p:nvPr>
        </p:nvSpPr>
        <p:spPr>
          <a:prstGeom prst="rect">
            <a:avLst/>
          </a:prstGeom>
        </p:spPr>
        <p:txBody>
          <a:bodyPr/>
          <a:lstStyle/>
          <a:p>
            <a:pPr/>
            <a:r>
              <a:t>“If the hilal is obscured [on the thirtieth day at sunset], then it can be reckoned with the mansions of the moon, i.e., which mansion it was in when it was obscured, or by way of calculation (hisab)” - Mutarrif b. Abd Allah</a:t>
            </a:r>
          </a:p>
        </p:txBody>
      </p:sp>
    </p:spTree>
  </p:cSld>
  <p:clrMapOvr>
    <a:masterClrMapping/>
  </p:clrMapOvr>
  <p:transition xmlns:p14="http://schemas.microsoft.com/office/powerpoint/2010/main" spd="med" advClick="1" p14:dur="1000"/>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ph type="title"/>
          </p:nvPr>
        </p:nvSpPr>
        <p:spPr>
          <a:prstGeom prst="rect">
            <a:avLst/>
          </a:prstGeom>
        </p:spPr>
        <p:txBody>
          <a:bodyPr/>
          <a:lstStyle/>
          <a:p>
            <a:pPr/>
            <a:r>
              <a:t>The crux of the issue</a:t>
            </a:r>
          </a:p>
        </p:txBody>
      </p:sp>
      <p:sp>
        <p:nvSpPr>
          <p:cNvPr id="511" name="Shape 511"/>
          <p:cNvSpPr/>
          <p:nvPr>
            <p:ph type="body" idx="1"/>
          </p:nvPr>
        </p:nvSpPr>
        <p:spPr>
          <a:prstGeom prst="rect">
            <a:avLst/>
          </a:prstGeom>
        </p:spPr>
        <p:txBody>
          <a:bodyPr/>
          <a:lstStyle/>
          <a:p>
            <a:pPr/>
            <a:r>
              <a:t>The Shari`ah did not bind the issue of fasting to the birth of the crescent moon, but rather to it being seen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1" grpId="1"/>
    </p:bldLst>
  </p:timing>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ph type="title"/>
          </p:nvPr>
        </p:nvSpPr>
        <p:spPr>
          <a:prstGeom prst="rect">
            <a:avLst/>
          </a:prstGeom>
        </p:spPr>
        <p:txBody>
          <a:bodyPr/>
          <a:lstStyle>
            <a:lvl1pPr defTabSz="572516">
              <a:defRPr sz="7252">
                <a:effectLst>
                  <a:outerShdw sx="100000" sy="100000" kx="0" ky="0" algn="b" rotWithShape="0" blurRad="37338" dist="49784" dir="3000000">
                    <a:srgbClr val="FFFFFF">
                      <a:alpha val="60000"/>
                    </a:srgbClr>
                  </a:outerShdw>
                </a:effectLst>
              </a:defRPr>
            </a:lvl1pPr>
          </a:lstStyle>
          <a:p>
            <a:pPr/>
            <a:r>
              <a:t>Only two definitive methods?</a:t>
            </a:r>
          </a:p>
        </p:txBody>
      </p:sp>
      <p:sp>
        <p:nvSpPr>
          <p:cNvPr id="514" name="Shape 514"/>
          <p:cNvSpPr/>
          <p:nvPr>
            <p:ph type="body" idx="1"/>
          </p:nvPr>
        </p:nvSpPr>
        <p:spPr>
          <a:xfrm>
            <a:off x="1661061" y="1799166"/>
            <a:ext cx="11430001" cy="5715001"/>
          </a:xfrm>
          <a:prstGeom prst="rect">
            <a:avLst/>
          </a:prstGeom>
        </p:spPr>
        <p:txBody>
          <a:bodyPr/>
          <a:lstStyle/>
          <a:p>
            <a:pPr marL="0" indent="0">
              <a:buClrTx/>
              <a:buSzTx/>
              <a:buNone/>
            </a:pPr>
            <a:r>
              <a:t>The fast becomes mandatory either by:</a:t>
            </a:r>
          </a:p>
          <a:p>
            <a:pPr marL="0" indent="0">
              <a:buClrTx/>
              <a:buSzTx/>
              <a:buNone/>
            </a:pPr>
            <a:r>
              <a:t>1) Sighting the new moon by the naked eye</a:t>
            </a:r>
          </a:p>
          <a:p>
            <a:pPr marL="0" indent="0">
              <a:buClrTx/>
              <a:buSzTx/>
              <a:buNone/>
            </a:pPr>
            <a:r>
              <a:t>2) Passing of thirty days of Shaʿbān</a:t>
            </a:r>
          </a:p>
        </p:txBody>
      </p:sp>
      <p:pic>
        <p:nvPicPr>
          <p:cNvPr id="515" name="pasted-image.tiff"/>
          <p:cNvPicPr>
            <a:picLocks noChangeAspect="1"/>
          </p:cNvPicPr>
          <p:nvPr/>
        </p:nvPicPr>
        <p:blipFill>
          <a:blip r:embed="rId2">
            <a:extLst/>
          </a:blip>
          <a:stretch>
            <a:fillRect/>
          </a:stretch>
        </p:blipFill>
        <p:spPr>
          <a:xfrm>
            <a:off x="8315985" y="6715819"/>
            <a:ext cx="4517896" cy="276721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514">
                                            <p:bg/>
                                          </p:spTgt>
                                        </p:tgtEl>
                                        <p:attrNameLst>
                                          <p:attrName>style.visibility</p:attrName>
                                        </p:attrNameLst>
                                      </p:cBhvr>
                                      <p:to>
                                        <p:strVal val="visible"/>
                                      </p:to>
                                    </p:set>
                                    <p:anim calcmode="lin" valueType="num">
                                      <p:cBhvr>
                                        <p:cTn id="7" dur="1000" fill="hold"/>
                                        <p:tgtEl>
                                          <p:spTgt spid="514">
                                            <p:bg/>
                                          </p:spTgt>
                                        </p:tgtEl>
                                        <p:attrNameLst>
                                          <p:attrName>ppt_w</p:attrName>
                                        </p:attrNameLst>
                                      </p:cBhvr>
                                      <p:tavLst>
                                        <p:tav tm="0">
                                          <p:val>
                                            <p:fltVal val="0"/>
                                          </p:val>
                                        </p:tav>
                                        <p:tav tm="100000">
                                          <p:val>
                                            <p:strVal val="#ppt_w"/>
                                          </p:val>
                                        </p:tav>
                                      </p:tavLst>
                                    </p:anim>
                                    <p:anim calcmode="lin" valueType="num">
                                      <p:cBhvr>
                                        <p:cTn id="8" dur="1000" fill="hold"/>
                                        <p:tgtEl>
                                          <p:spTgt spid="514">
                                            <p:bg/>
                                          </p:spTgt>
                                        </p:tgtEl>
                                        <p:attrNameLst>
                                          <p:attrName>ppt_h</p:attrName>
                                        </p:attrNameLst>
                                      </p:cBhvr>
                                      <p:tavLst>
                                        <p:tav tm="0">
                                          <p:val>
                                            <p:fltVal val="0"/>
                                          </p:val>
                                        </p:tav>
                                        <p:tav tm="100000">
                                          <p:val>
                                            <p:strVal val="#ppt_h"/>
                                          </p:val>
                                        </p:tav>
                                      </p:tavLst>
                                    </p:anim>
                                    <p:anim calcmode="lin" valueType="num">
                                      <p:cBhvr>
                                        <p:cTn id="9" dur="1000" fill="hold"/>
                                        <p:tgtEl>
                                          <p:spTgt spid="51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4">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8" presetID="15" grpId="1" fill="hold">
                                  <p:stCondLst>
                                    <p:cond delay="0"/>
                                  </p:stCondLst>
                                  <p:iterate type="el" backwards="0">
                                    <p:tmAbs val="0"/>
                                  </p:iterate>
                                  <p:childTnLst>
                                    <p:set>
                                      <p:cBhvr>
                                        <p:cTn id="12" fill="hold"/>
                                        <p:tgtEl>
                                          <p:spTgt spid="514">
                                            <p:txEl>
                                              <p:pRg st="0" end="0"/>
                                            </p:txEl>
                                          </p:spTgt>
                                        </p:tgtEl>
                                        <p:attrNameLst>
                                          <p:attrName>style.visibility</p:attrName>
                                        </p:attrNameLst>
                                      </p:cBhvr>
                                      <p:to>
                                        <p:strVal val="visible"/>
                                      </p:to>
                                    </p:set>
                                    <p:anim calcmode="lin" valueType="num">
                                      <p:cBhvr>
                                        <p:cTn id="13" dur="1000" fill="hold"/>
                                        <p:tgtEl>
                                          <p:spTgt spid="51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1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1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15" grpId="1" fill="hold">
                                  <p:stCondLst>
                                    <p:cond delay="0"/>
                                  </p:stCondLst>
                                  <p:iterate type="el" backwards="0">
                                    <p:tmAbs val="0"/>
                                  </p:iterate>
                                  <p:childTnLst>
                                    <p:set>
                                      <p:cBhvr>
                                        <p:cTn id="20" fill="hold"/>
                                        <p:tgtEl>
                                          <p:spTgt spid="514">
                                            <p:txEl>
                                              <p:pRg st="1" end="1"/>
                                            </p:txEl>
                                          </p:spTgt>
                                        </p:tgtEl>
                                        <p:attrNameLst>
                                          <p:attrName>style.visibility</p:attrName>
                                        </p:attrNameLst>
                                      </p:cBhvr>
                                      <p:to>
                                        <p:strVal val="visible"/>
                                      </p:to>
                                    </p:set>
                                    <p:anim calcmode="lin" valueType="num">
                                      <p:cBhvr>
                                        <p:cTn id="21" dur="1000" fill="hold"/>
                                        <p:tgtEl>
                                          <p:spTgt spid="514">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514">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1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1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15" grpId="1" fill="hold">
                                  <p:stCondLst>
                                    <p:cond delay="0"/>
                                  </p:stCondLst>
                                  <p:iterate type="el" backwards="0">
                                    <p:tmAbs val="0"/>
                                  </p:iterate>
                                  <p:childTnLst>
                                    <p:set>
                                      <p:cBhvr>
                                        <p:cTn id="28" fill="hold"/>
                                        <p:tgtEl>
                                          <p:spTgt spid="514">
                                            <p:txEl>
                                              <p:pRg st="2" end="2"/>
                                            </p:txEl>
                                          </p:spTgt>
                                        </p:tgtEl>
                                        <p:attrNameLst>
                                          <p:attrName>style.visibility</p:attrName>
                                        </p:attrNameLst>
                                      </p:cBhvr>
                                      <p:to>
                                        <p:strVal val="visible"/>
                                      </p:to>
                                    </p:set>
                                    <p:anim calcmode="lin" valueType="num">
                                      <p:cBhvr>
                                        <p:cTn id="29" dur="1000" fill="hold"/>
                                        <p:tgtEl>
                                          <p:spTgt spid="514">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514">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1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1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4" grpId="1"/>
    </p:bldLst>
  </p:timing>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title"/>
          </p:nvPr>
        </p:nvSpPr>
        <p:spPr>
          <a:prstGeom prst="rect">
            <a:avLst/>
          </a:prstGeom>
        </p:spPr>
        <p:txBody>
          <a:bodyPr/>
          <a:lstStyle/>
          <a:p>
            <a:pPr/>
            <a:r>
              <a:t>ISNA’s Position</a:t>
            </a:r>
          </a:p>
        </p:txBody>
      </p:sp>
      <p:sp>
        <p:nvSpPr>
          <p:cNvPr id="518" name="Shape 518"/>
          <p:cNvSpPr/>
          <p:nvPr>
            <p:ph type="body" idx="1"/>
          </p:nvPr>
        </p:nvSpPr>
        <p:spPr>
          <a:xfrm>
            <a:off x="787400" y="2794000"/>
            <a:ext cx="11430000" cy="6572978"/>
          </a:xfrm>
          <a:prstGeom prst="rect">
            <a:avLst/>
          </a:prstGeom>
        </p:spPr>
        <p:txBody>
          <a:bodyPr/>
          <a:lstStyle/>
          <a:p>
            <a:pPr/>
            <a:r>
              <a:t>The Qur’an never required physical moon sighting but asked for “witnessing the month.” </a:t>
            </a:r>
          </a:p>
          <a:p>
            <a:pPr/>
            <a:r>
              <a:t>Different interpretation of the verse, “Whoever witnessed the month.”</a:t>
            </a:r>
          </a:p>
          <a:p>
            <a:pPr/>
            <a:r>
              <a:t>“It means, whoever is present in his residential place and gets to know about Ramadan’s arrival through any kind of knowledge, including sighting but not confined to sighting.”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xfrm>
            <a:off x="1070113" y="-44727"/>
            <a:ext cx="11430001" cy="1905001"/>
          </a:xfrm>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Why did Allah tell us to fast in Ramadan? </a:t>
            </a:r>
          </a:p>
        </p:txBody>
      </p:sp>
      <p:sp>
        <p:nvSpPr>
          <p:cNvPr id="156" name="Shape 156"/>
          <p:cNvSpPr/>
          <p:nvPr>
            <p:ph type="body" idx="1"/>
          </p:nvPr>
        </p:nvSpPr>
        <p:spPr>
          <a:prstGeom prst="rect">
            <a:avLst/>
          </a:prstGeom>
        </p:spPr>
        <p:txBody>
          <a:bodyPr/>
          <a:lstStyle/>
          <a:p>
            <a:pPr/>
          </a:p>
        </p:txBody>
      </p:sp>
      <p:pic>
        <p:nvPicPr>
          <p:cNvPr id="157" name="pasted-image.tiff"/>
          <p:cNvPicPr>
            <a:picLocks noChangeAspect="1"/>
          </p:cNvPicPr>
          <p:nvPr/>
        </p:nvPicPr>
        <p:blipFill>
          <a:blip r:embed="rId2">
            <a:extLst/>
          </a:blip>
          <a:stretch>
            <a:fillRect/>
          </a:stretch>
        </p:blipFill>
        <p:spPr>
          <a:xfrm>
            <a:off x="-1" y="2247347"/>
            <a:ext cx="13004801" cy="73152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56"/>
                                        </p:tgtEl>
                                        <p:attrNameLst>
                                          <p:attrName>style.visibility</p:attrName>
                                        </p:attrNameLst>
                                      </p:cBhvr>
                                      <p:to>
                                        <p:strVal val="visible"/>
                                      </p:to>
                                    </p:set>
                                    <p:anim calcmode="lin" valueType="num">
                                      <p:cBhvr>
                                        <p:cTn id="7" dur="1000" fill="hold"/>
                                        <p:tgtEl>
                                          <p:spTgt spid="156"/>
                                        </p:tgtEl>
                                        <p:attrNameLst>
                                          <p:attrName>ppt_w</p:attrName>
                                        </p:attrNameLst>
                                      </p:cBhvr>
                                      <p:tavLst>
                                        <p:tav tm="0">
                                          <p:val>
                                            <p:fltVal val="0"/>
                                          </p:val>
                                        </p:tav>
                                        <p:tav tm="100000">
                                          <p:val>
                                            <p:strVal val="#ppt_w"/>
                                          </p:val>
                                        </p:tav>
                                      </p:tavLst>
                                    </p:anim>
                                    <p:anim calcmode="lin" valueType="num">
                                      <p:cBhvr>
                                        <p:cTn id="8" dur="1000" fill="hold"/>
                                        <p:tgtEl>
                                          <p:spTgt spid="156"/>
                                        </p:tgtEl>
                                        <p:attrNameLst>
                                          <p:attrName>ppt_h</p:attrName>
                                        </p:attrNameLst>
                                      </p:cBhvr>
                                      <p:tavLst>
                                        <p:tav tm="0">
                                          <p:val>
                                            <p:fltVal val="0"/>
                                          </p:val>
                                        </p:tav>
                                        <p:tav tm="100000">
                                          <p:val>
                                            <p:strVal val="#ppt_h"/>
                                          </p:val>
                                        </p:tav>
                                      </p:tavLst>
                                    </p:anim>
                                    <p:anim calcmode="lin" valueType="num">
                                      <p:cBhvr>
                                        <p:cTn id="9" dur="1000" fill="hold"/>
                                        <p:tgtEl>
                                          <p:spTgt spid="1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el" backwards="0">
                                    <p:tmAbs val="0"/>
                                  </p:iterate>
                                  <p:childTnLst>
                                    <p:set>
                                      <p:cBhvr>
                                        <p:cTn id="14" fill="hold"/>
                                        <p:tgtEl>
                                          <p:spTgt spid="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P build="whole" bldLvl="1" animBg="1" rev="0" advAuto="0" spid="157" grpId="2"/>
    </p:bldLst>
  </p:timing>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ph type="title"/>
          </p:nvPr>
        </p:nvSpPr>
        <p:spPr>
          <a:xfrm>
            <a:off x="787400" y="300812"/>
            <a:ext cx="11430000" cy="3164755"/>
          </a:xfrm>
          <a:prstGeom prst="rect">
            <a:avLst/>
          </a:prstGeom>
        </p:spPr>
        <p:txBody>
          <a:bodyPr/>
          <a:lstStyle>
            <a:lvl1pPr defTabSz="514095">
              <a:defRPr sz="6512">
                <a:effectLst>
                  <a:outerShdw sx="100000" sy="100000" kx="0" ky="0" algn="b" rotWithShape="0" blurRad="33528" dist="44704" dir="3000000">
                    <a:srgbClr val="FFFFFF">
                      <a:alpha val="60000"/>
                    </a:srgbClr>
                  </a:outerShdw>
                </a:effectLst>
              </a:defRPr>
            </a:lvl1pPr>
          </a:lstStyle>
          <a:p>
            <a:pPr/>
            <a:r>
              <a:t>ISNA is working with its Fiqh Council and highly qualified mathematicians and astronomers</a:t>
            </a:r>
          </a:p>
        </p:txBody>
      </p:sp>
      <p:sp>
        <p:nvSpPr>
          <p:cNvPr id="521" name="Shape 521"/>
          <p:cNvSpPr/>
          <p:nvPr>
            <p:ph type="body" idx="1"/>
          </p:nvPr>
        </p:nvSpPr>
        <p:spPr>
          <a:xfrm>
            <a:off x="787400" y="3233775"/>
            <a:ext cx="11430000" cy="5715001"/>
          </a:xfrm>
          <a:prstGeom prst="rect">
            <a:avLst/>
          </a:prstGeom>
        </p:spPr>
        <p:txBody>
          <a:bodyPr/>
          <a:lstStyle/>
          <a:p>
            <a:pPr/>
            <a:r>
              <a:t>Rely on calculation in order to facilitate the start dates for people’s scheduling concerns</a:t>
            </a:r>
          </a:p>
          <a:p>
            <a:pPr/>
            <a:r>
              <a:t>Help the community gain recognition from the government for Muslim holidays</a:t>
            </a:r>
          </a:p>
          <a:p>
            <a:pPr/>
            <a:r>
              <a:t>Muslim unity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2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1" grpId="1"/>
    </p:bldLst>
  </p:timing>
</p:sld>
</file>

<file path=ppt/slides/slide1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title"/>
          </p:nvPr>
        </p:nvSpPr>
        <p:spPr>
          <a:prstGeom prst="rect">
            <a:avLst/>
          </a:prstGeom>
        </p:spPr>
        <p:txBody>
          <a:bodyPr/>
          <a:lstStyle/>
          <a:p>
            <a:pPr/>
            <a:r>
              <a:t>ISNA’s Position</a:t>
            </a:r>
          </a:p>
        </p:txBody>
      </p:sp>
      <p:sp>
        <p:nvSpPr>
          <p:cNvPr id="524" name="Shape 524"/>
          <p:cNvSpPr/>
          <p:nvPr>
            <p:ph type="body" idx="1"/>
          </p:nvPr>
        </p:nvSpPr>
        <p:spPr>
          <a:xfrm>
            <a:off x="787400" y="2919650"/>
            <a:ext cx="11430000" cy="5715001"/>
          </a:xfrm>
          <a:prstGeom prst="rect">
            <a:avLst/>
          </a:prstGeom>
        </p:spPr>
        <p:txBody>
          <a:bodyPr/>
          <a:lstStyle/>
          <a:p>
            <a:pPr/>
            <a:r>
              <a:t>Scholars of the earliest period have accepted calculations as well as others of the later period</a:t>
            </a:r>
          </a:p>
          <a:p>
            <a:pPr/>
            <a:r>
              <a:t>“And if the crescent moon is obscured, then determine it.”</a:t>
            </a:r>
          </a:p>
          <a:p>
            <a:pPr/>
            <a:r>
              <a:t>“Complete its number.” This is why the Prophet ﷺ said in [another narration], “complete the number of days of Sha’ban, thirty days.”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2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4" grpId="1"/>
    </p:bldLst>
  </p:timing>
</p:sld>
</file>

<file path=ppt/slides/slide1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title"/>
          </p:nvPr>
        </p:nvSpPr>
        <p:spPr>
          <a:prstGeom prst="rect">
            <a:avLst/>
          </a:prstGeom>
        </p:spPr>
        <p:txBody>
          <a:bodyPr/>
          <a:lstStyle>
            <a:lvl1pPr defTabSz="537463">
              <a:defRPr sz="6808">
                <a:effectLst>
                  <a:outerShdw sx="100000" sy="100000" kx="0" ky="0" algn="b" rotWithShape="0" blurRad="35052" dist="46736" dir="3000000">
                    <a:srgbClr val="FFFFFF">
                      <a:alpha val="60000"/>
                    </a:srgbClr>
                  </a:outerShdw>
                </a:effectLst>
              </a:defRPr>
            </a:lvl1pPr>
          </a:lstStyle>
          <a:p>
            <a:pPr/>
            <a:r>
              <a:t>Fiqh Council of North America</a:t>
            </a:r>
          </a:p>
        </p:txBody>
      </p:sp>
      <p:sp>
        <p:nvSpPr>
          <p:cNvPr id="527" name="Shape 527"/>
          <p:cNvSpPr/>
          <p:nvPr>
            <p:ph type="body" idx="1"/>
          </p:nvPr>
        </p:nvSpPr>
        <p:spPr>
          <a:xfrm>
            <a:off x="787400" y="2794000"/>
            <a:ext cx="11430000" cy="6614253"/>
          </a:xfrm>
          <a:prstGeom prst="rect">
            <a:avLst/>
          </a:prstGeom>
        </p:spPr>
        <p:txBody>
          <a:bodyPr/>
          <a:lstStyle/>
          <a:p>
            <a:pPr/>
            <a:r>
              <a:t>“Scientific method is more trustworthy than the human efforts at observing the moon with naked human eyes.”</a:t>
            </a:r>
          </a:p>
          <a:p>
            <a:pPr/>
            <a:r>
              <a:t>“There is nothing wrong in accepting the birth of the new moon as the convention to start the new month, not the actual sighting of the moon.”</a:t>
            </a:r>
          </a:p>
          <a:p>
            <a:pPr/>
            <a:r>
              <a:t>“Astronomical science is highly developed and visibility charts can be generated to high degrees of precision.”</a:t>
            </a:r>
          </a:p>
        </p:txBody>
      </p:sp>
    </p:spTree>
  </p:cSld>
  <p:clrMapOvr>
    <a:masterClrMapping/>
  </p:clrMapOvr>
  <p:transition xmlns:p14="http://schemas.microsoft.com/office/powerpoint/2010/main" spd="med" advClick="1" p14:dur="1000"/>
</p:sld>
</file>

<file path=ppt/slides/slide1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title"/>
          </p:nvPr>
        </p:nvSpPr>
        <p:spPr>
          <a:prstGeom prst="rect">
            <a:avLst/>
          </a:prstGeom>
        </p:spPr>
        <p:txBody>
          <a:bodyPr/>
          <a:lstStyle>
            <a:lvl1pPr defTabSz="537463">
              <a:defRPr sz="6808">
                <a:effectLst>
                  <a:outerShdw sx="100000" sy="100000" kx="0" ky="0" algn="b" rotWithShape="0" blurRad="35052" dist="46736" dir="3000000">
                    <a:srgbClr val="FFFFFF">
                      <a:alpha val="60000"/>
                    </a:srgbClr>
                  </a:outerShdw>
                </a:effectLst>
              </a:defRPr>
            </a:lvl1pPr>
          </a:lstStyle>
          <a:p>
            <a:pPr/>
            <a:r>
              <a:t>Fiqh Council of North America</a:t>
            </a:r>
          </a:p>
        </p:txBody>
      </p:sp>
      <p:sp>
        <p:nvSpPr>
          <p:cNvPr id="530" name="Shape 530"/>
          <p:cNvSpPr/>
          <p:nvPr>
            <p:ph type="body" idx="1"/>
          </p:nvPr>
        </p:nvSpPr>
        <p:spPr>
          <a:prstGeom prst="rect">
            <a:avLst/>
          </a:prstGeom>
        </p:spPr>
        <p:txBody>
          <a:bodyPr/>
          <a:lstStyle/>
          <a:p>
            <a:pPr/>
            <a:r>
              <a:t>“At the time of Prophet ﷺ and later centuries, actual moon sighting was the most authentic way of attaining the certainty. We in the modern times can reach the same goal through precisely accurate astronomical calculations. Scientifically computed astronomical calculations were not available during the Prophetic times.” </a:t>
            </a:r>
          </a:p>
        </p:txBody>
      </p:sp>
    </p:spTree>
  </p:cSld>
  <p:clrMapOvr>
    <a:masterClrMapping/>
  </p:clrMapOvr>
  <p:transition xmlns:p14="http://schemas.microsoft.com/office/powerpoint/2010/main" spd="med" advClick="1" p14:dur="1000"/>
</p:sld>
</file>

<file path=ppt/slides/slide1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title"/>
          </p:nvPr>
        </p:nvSpPr>
        <p:spPr>
          <a:prstGeom prst="rect">
            <a:avLst/>
          </a:prstGeom>
        </p:spPr>
        <p:txBody>
          <a:bodyPr/>
          <a:lstStyle/>
          <a:p>
            <a:pPr/>
            <a:r>
              <a:t>My statement</a:t>
            </a:r>
          </a:p>
        </p:txBody>
      </p:sp>
      <p:sp>
        <p:nvSpPr>
          <p:cNvPr id="533" name="Shape 533"/>
          <p:cNvSpPr/>
          <p:nvPr>
            <p:ph type="body" idx="1"/>
          </p:nvPr>
        </p:nvSpPr>
        <p:spPr>
          <a:xfrm>
            <a:off x="787400" y="2075314"/>
            <a:ext cx="11430000" cy="7689944"/>
          </a:xfrm>
          <a:prstGeom prst="rect">
            <a:avLst/>
          </a:prstGeom>
        </p:spPr>
        <p:txBody>
          <a:bodyPr/>
          <a:lstStyle>
            <a:lvl1pPr marL="354075" indent="-354075" defTabSz="479044">
              <a:spcBef>
                <a:spcPts val="3200"/>
              </a:spcBef>
              <a:defRPr sz="3280"/>
            </a:lvl1pPr>
          </a:lstStyle>
          <a:p>
            <a:pPr/>
            <a:r>
              <a:t>“If you want to debate about the moon-sighting issue then you better be properly trained in fiqh and in its usul, have sound knowledge of astronomy, and study the evidence for all the different sides.  After studying the evidence for all the different sides,  I came to the conclusion that moon-sighting is the strongest opinion. That being said, this issue is a valid difference of opinion amongst the scholars. After looking at the history and situation of my community and keeping the best interests of the community in mind (We are trying to help the community gain recognition from the government and Public Schools nearby for Muslim holidays), I come to the conclusion that we can continue to follow calculations, but shouldn’t neglect moon-sighting as well.  Trusting an authority and following his opinion is permissible in Islamic Law, however debating over legal issues when one is not qualified is prohibited.”  </a:t>
            </a:r>
          </a:p>
        </p:txBody>
      </p:sp>
      <p:sp>
        <p:nvSpPr>
          <p:cNvPr id="534" name="Shape 534"/>
          <p:cNvSpPr/>
          <p:nvPr/>
        </p:nvSpPr>
        <p:spPr>
          <a:xfrm>
            <a:off x="9563959" y="4995333"/>
            <a:ext cx="852419" cy="1"/>
          </a:xfrm>
          <a:prstGeom prst="line">
            <a:avLst/>
          </a:prstGeom>
          <a:ln w="76200">
            <a:solidFill>
              <a:srgbClr val="00F900"/>
            </a:solidFill>
            <a:miter lim="400000"/>
          </a:ln>
        </p:spPr>
        <p:txBody>
          <a:bodyPr lIns="50800" tIns="50800" rIns="50800" bIns="50800" anchor="ctr"/>
          <a:lstStyle/>
          <a:p>
            <a:pPr>
              <a:defRPr sz="40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533"/>
                                        </p:tgtEl>
                                        <p:attrNameLst>
                                          <p:attrName>style.visibility</p:attrName>
                                        </p:attrNameLst>
                                      </p:cBhvr>
                                      <p:to>
                                        <p:strVal val="visible"/>
                                      </p:to>
                                    </p:set>
                                    <p:anim calcmode="lin" valueType="num">
                                      <p:cBhvr>
                                        <p:cTn id="7" dur="1000" fill="hold"/>
                                        <p:tgtEl>
                                          <p:spTgt spid="533"/>
                                        </p:tgtEl>
                                        <p:attrNameLst>
                                          <p:attrName>ppt_w</p:attrName>
                                        </p:attrNameLst>
                                      </p:cBhvr>
                                      <p:tavLst>
                                        <p:tav tm="0">
                                          <p:val>
                                            <p:fltVal val="0"/>
                                          </p:val>
                                        </p:tav>
                                        <p:tav tm="100000">
                                          <p:val>
                                            <p:strVal val="#ppt_w"/>
                                          </p:val>
                                        </p:tav>
                                      </p:tavLst>
                                    </p:anim>
                                    <p:anim calcmode="lin" valueType="num">
                                      <p:cBhvr>
                                        <p:cTn id="8" dur="1000" fill="hold"/>
                                        <p:tgtEl>
                                          <p:spTgt spid="533"/>
                                        </p:tgtEl>
                                        <p:attrNameLst>
                                          <p:attrName>ppt_h</p:attrName>
                                        </p:attrNameLst>
                                      </p:cBhvr>
                                      <p:tavLst>
                                        <p:tav tm="0">
                                          <p:val>
                                            <p:fltVal val="0"/>
                                          </p:val>
                                        </p:tav>
                                        <p:tav tm="100000">
                                          <p:val>
                                            <p:strVal val="#ppt_h"/>
                                          </p:val>
                                        </p:tav>
                                      </p:tavLst>
                                    </p:anim>
                                    <p:anim calcmode="lin" valueType="num">
                                      <p:cBhvr>
                                        <p:cTn id="9" dur="1000" fill="hold"/>
                                        <p:tgtEl>
                                          <p:spTgt spid="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el" backwards="0">
                                    <p:tmAbs val="0"/>
                                  </p:iterate>
                                  <p:childTnLst>
                                    <p:set>
                                      <p:cBhvr>
                                        <p:cTn id="14" fill="hold"/>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3" grpId="1"/>
      <p:bldP build="whole" bldLvl="1" animBg="1" rev="0" advAuto="0" spid="534" grpId="2"/>
    </p:bldLst>
  </p:timing>
</p:sld>
</file>

<file path=ppt/slides/slide1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hape 536"/>
          <p:cNvSpPr/>
          <p:nvPr>
            <p:ph type="title"/>
          </p:nvPr>
        </p:nvSpPr>
        <p:spPr>
          <a:prstGeom prst="rect">
            <a:avLst/>
          </a:prstGeom>
        </p:spPr>
        <p:txBody>
          <a:bodyPr/>
          <a:lstStyle/>
          <a:p>
            <a:pPr/>
            <a:r>
              <a:t>Resources on this issue</a:t>
            </a:r>
          </a:p>
        </p:txBody>
      </p:sp>
      <p:sp>
        <p:nvSpPr>
          <p:cNvPr id="537" name="Shape 537"/>
          <p:cNvSpPr/>
          <p:nvPr>
            <p:ph type="body" idx="1"/>
          </p:nvPr>
        </p:nvSpPr>
        <p:spPr>
          <a:prstGeom prst="rect">
            <a:avLst/>
          </a:prstGeom>
        </p:spPr>
        <p:txBody>
          <a:bodyPr/>
          <a:lstStyle/>
          <a:p>
            <a:pPr/>
            <a:r>
              <a:t>Cesarean Moon Births, By: Shaykh Hamza Yusuf</a:t>
            </a:r>
          </a:p>
          <a:p>
            <a:pPr/>
            <a:r>
              <a:t>An Islamic Legal Analysis of the Astronomical Determination of the Beginning of Ramadan, By: Shaykh Mokhtar Maghraoui</a:t>
            </a:r>
          </a:p>
        </p:txBody>
      </p:sp>
    </p:spTree>
  </p:cSld>
  <p:clrMapOvr>
    <a:masterClrMapping/>
  </p:clrMapOvr>
  <p:transition xmlns:p14="http://schemas.microsoft.com/office/powerpoint/2010/main" spd="med" advClick="1" p14:dur="1000"/>
</p:sld>
</file>

<file path=ppt/slides/slide1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ph type="title"/>
          </p:nvPr>
        </p:nvSpPr>
        <p:spPr>
          <a:prstGeom prst="rect">
            <a:avLst/>
          </a:prstGeom>
        </p:spPr>
        <p:txBody>
          <a:bodyPr/>
          <a:lstStyle/>
          <a:p>
            <a:pPr/>
            <a:r>
              <a:t>Resources on this issue</a:t>
            </a:r>
          </a:p>
        </p:txBody>
      </p:sp>
      <p:sp>
        <p:nvSpPr>
          <p:cNvPr id="540" name="Shape 540"/>
          <p:cNvSpPr/>
          <p:nvPr>
            <p:ph type="body" idx="1"/>
          </p:nvPr>
        </p:nvSpPr>
        <p:spPr>
          <a:prstGeom prst="rect">
            <a:avLst/>
          </a:prstGeom>
        </p:spPr>
        <p:txBody>
          <a:bodyPr/>
          <a:lstStyle/>
          <a:p>
            <a:pPr/>
            <a:r>
              <a:t>The Astronomical Calculations and Ramadan A Fiqhi Discourse, By: Dr. Zulfiqar Ali Shah</a:t>
            </a:r>
          </a:p>
          <a:p>
            <a:pPr/>
            <a:r>
              <a:t>The Journal of Insights Through Reflections On Nature, by: Dr. Youssef Ismail</a:t>
            </a:r>
          </a:p>
        </p:txBody>
      </p:sp>
    </p:spTree>
  </p:cSld>
  <p:clrMapOvr>
    <a:masterClrMapping/>
  </p:clrMapOvr>
  <p:transition xmlns:p14="http://schemas.microsoft.com/office/powerpoint/2010/main" spd="med" advClick="1" p14:dur="1000"/>
</p:sld>
</file>

<file path=ppt/slides/slide1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2" name="pasted-image.tiff"/>
          <p:cNvPicPr>
            <a:picLocks noChangeAspect="1"/>
          </p:cNvPicPr>
          <p:nvPr>
            <p:ph type="pic" idx="13"/>
          </p:nvPr>
        </p:nvPicPr>
        <p:blipFill>
          <a:blip r:embed="rId2">
            <a:extLst/>
          </a:blip>
          <a:srcRect l="0" t="0" r="0" b="0"/>
          <a:stretch>
            <a:fillRect/>
          </a:stretch>
        </p:blipFill>
        <p:spPr>
          <a:prstGeom prst="rect">
            <a:avLst/>
          </a:prstGeom>
        </p:spPr>
      </p:pic>
    </p:spTree>
  </p:cSld>
  <p:clrMapOvr>
    <a:masterClrMapping/>
  </p:clrMapOvr>
  <p:transition xmlns:p14="http://schemas.microsoft.com/office/powerpoint/2010/main" spd="med" advClick="1" p14:dur="1000"/>
</p:sld>
</file>

<file path=ppt/slides/slide1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title"/>
          </p:nvPr>
        </p:nvSpPr>
        <p:spPr>
          <a:prstGeom prst="rect">
            <a:avLst/>
          </a:prstGeom>
        </p:spPr>
        <p:txBody>
          <a:bodyPr/>
          <a:lstStyle>
            <a:lvl1pPr defTabSz="537463">
              <a:defRPr sz="6808">
                <a:effectLst>
                  <a:outerShdw sx="100000" sy="100000" kx="0" ky="0" algn="b" rotWithShape="0" blurRad="35052" dist="46736" dir="3000000">
                    <a:srgbClr val="FFFFFF">
                      <a:alpha val="60000"/>
                    </a:srgbClr>
                  </a:outerShdw>
                </a:effectLst>
              </a:defRPr>
            </a:lvl1pPr>
          </a:lstStyle>
          <a:p>
            <a:pPr/>
            <a:r>
              <a:t>History, condition of the people</a:t>
            </a:r>
          </a:p>
        </p:txBody>
      </p:sp>
      <p:sp>
        <p:nvSpPr>
          <p:cNvPr id="545" name="Shape 545"/>
          <p:cNvSpPr/>
          <p:nvPr>
            <p:ph type="body" idx="1"/>
          </p:nvPr>
        </p:nvSpPr>
        <p:spPr>
          <a:xfrm>
            <a:off x="787400" y="2794000"/>
            <a:ext cx="11430000" cy="6450807"/>
          </a:xfrm>
          <a:prstGeom prst="rect">
            <a:avLst/>
          </a:prstGeom>
        </p:spPr>
        <p:txBody>
          <a:bodyPr/>
          <a:lstStyle>
            <a:lvl1pPr marL="367030" indent="-367030" defTabSz="496570">
              <a:spcBef>
                <a:spcPts val="3400"/>
              </a:spcBef>
              <a:defRPr sz="3400"/>
            </a:lvl1pPr>
          </a:lstStyle>
          <a:p>
            <a:pPr/>
            <a:r>
              <a:t>Muhammad ﷺ was involved with a well-known story about setting the Black Stone in place in the wall of the Kaaba in 605 CE. The Black Stone, a sacred object, had been removed to facilitate renovations to the Kaaba. The leaders of Mecca could not agree on which clan should have the honor of setting the Black Stone back in its place. They agreed to wait for the next man to come through the gate and ask him to choose. That man was Muhammad ﷺ. He asked for a cloth and put the Black Stone in its center. The clan leaders held the corners of the cloth and together carried the Black Stone to the right spot; then Muhammad ﷺ set the stone in place, satisfying all who were present. (Ibn Ishaq)</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5" grpId="1"/>
    </p:bldLst>
  </p:timing>
</p:sld>
</file>

<file path=ppt/slides/slide1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body" idx="13"/>
          </p:nvPr>
        </p:nvSpPr>
        <p:spPr>
          <a:prstGeom prst="rect">
            <a:avLst/>
          </a:prstGeom>
        </p:spPr>
        <p:txBody>
          <a:bodyPr/>
          <a:lstStyle>
            <a:lvl1pPr>
              <a:tabLst>
                <a:tab pos="914400" algn="l"/>
              </a:tabLst>
            </a:lvl1pPr>
          </a:lstStyle>
          <a:p>
            <a:pPr defTabSz="914400"/>
            <a:r>
              <a:t>–Imam Azfar</a:t>
            </a:r>
          </a:p>
        </p:txBody>
      </p:sp>
      <p:sp>
        <p:nvSpPr>
          <p:cNvPr id="548" name="Shape 548"/>
          <p:cNvSpPr/>
          <p:nvPr>
            <p:ph type="body" idx="14"/>
          </p:nvPr>
        </p:nvSpPr>
        <p:spPr>
          <a:xfrm>
            <a:off x="1270000" y="3043799"/>
            <a:ext cx="10464800" cy="3132602"/>
          </a:xfrm>
          <a:prstGeom prst="rect">
            <a:avLst/>
          </a:prstGeom>
        </p:spPr>
        <p:txBody>
          <a:bodyPr/>
          <a:lstStyle>
            <a:lvl1pPr>
              <a:tabLst>
                <a:tab pos="914400" algn="l"/>
              </a:tabLst>
            </a:lvl1pPr>
          </a:lstStyle>
          <a:p>
            <a:pPr defTabSz="914400"/>
            <a:r>
              <a:t>“Notice, Muhammad ﷺ didn’t say “We need to get rid of the idols immediately”  He looked at the current condition of the people and addressed the situation that they were dealing with at the time” </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prstGeom prst="rect">
            <a:avLst/>
          </a:prstGeom>
        </p:spPr>
        <p:txBody>
          <a:bodyPr/>
          <a:lstStyle/>
          <a:p>
            <a:pPr/>
          </a:p>
        </p:txBody>
      </p:sp>
      <p:sp>
        <p:nvSpPr>
          <p:cNvPr id="160" name="Shape 160"/>
          <p:cNvSpPr/>
          <p:nvPr>
            <p:ph type="body" idx="1"/>
          </p:nvPr>
        </p:nvSpPr>
        <p:spPr>
          <a:prstGeom prst="rect">
            <a:avLst/>
          </a:prstGeom>
        </p:spPr>
        <p:txBody>
          <a:bodyPr/>
          <a:lstStyle/>
          <a:p>
            <a:pPr/>
          </a:p>
        </p:txBody>
      </p:sp>
      <p:pic>
        <p:nvPicPr>
          <p:cNvPr id="161" name="Screen Shot 2019-04-23 at 3.16.59 PM.png"/>
          <p:cNvPicPr>
            <a:picLocks noChangeAspect="1"/>
          </p:cNvPicPr>
          <p:nvPr/>
        </p:nvPicPr>
        <p:blipFill>
          <a:blip r:embed="rId2">
            <a:extLst/>
          </a:blip>
          <a:stretch>
            <a:fillRect/>
          </a:stretch>
        </p:blipFill>
        <p:spPr>
          <a:xfrm>
            <a:off x="-517872" y="-154446"/>
            <a:ext cx="14040544" cy="10374120"/>
          </a:xfrm>
          <a:prstGeom prst="rect">
            <a:avLst/>
          </a:prstGeom>
          <a:ln w="12700">
            <a:miter lim="400000"/>
          </a:ln>
        </p:spPr>
      </p:pic>
    </p:spTree>
  </p:cSld>
  <p:clrMapOvr>
    <a:masterClrMapping/>
  </p:clrMapOvr>
  <p:transition xmlns:p14="http://schemas.microsoft.com/office/powerpoint/2010/main" spd="med" advClick="1" p14:dur="1000"/>
</p:sld>
</file>

<file path=ppt/slides/slide1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title"/>
          </p:nvPr>
        </p:nvSpPr>
        <p:spPr>
          <a:prstGeom prst="rect">
            <a:avLst/>
          </a:prstGeom>
        </p:spPr>
        <p:txBody>
          <a:bodyPr/>
          <a:lstStyle>
            <a:lvl1pPr defTabSz="484886">
              <a:defRPr b="1" sz="6142">
                <a:effectLst>
                  <a:outerShdw sx="100000" sy="100000" kx="0" ky="0" algn="b" rotWithShape="0" blurRad="31623" dist="42164" dir="3000000">
                    <a:srgbClr val="FFFFFF">
                      <a:alpha val="60000"/>
                    </a:srgbClr>
                  </a:outerShdw>
                </a:effectLst>
              </a:defRPr>
            </a:lvl1pPr>
          </a:lstStyle>
          <a:p>
            <a:pPr/>
            <a:r>
              <a:t>Why do some people in Chicago start their fast earlier?</a:t>
            </a:r>
          </a:p>
        </p:txBody>
      </p:sp>
      <p:sp>
        <p:nvSpPr>
          <p:cNvPr id="551" name="Shape 551"/>
          <p:cNvSpPr/>
          <p:nvPr>
            <p:ph type="body" idx="1"/>
          </p:nvPr>
        </p:nvSpPr>
        <p:spPr>
          <a:xfrm>
            <a:off x="787400" y="2794000"/>
            <a:ext cx="11430000" cy="6757128"/>
          </a:xfrm>
          <a:prstGeom prst="rect">
            <a:avLst/>
          </a:prstGeom>
        </p:spPr>
        <p:txBody>
          <a:bodyPr/>
          <a:lstStyle/>
          <a:p>
            <a:pPr/>
            <a:r>
              <a:t>Valid difference of opinion</a:t>
            </a:r>
          </a:p>
          <a:p>
            <a:pPr/>
            <a:r>
              <a:t>ISNA - 15 degrees</a:t>
            </a:r>
          </a:p>
          <a:p>
            <a:pPr/>
            <a:r>
              <a:t>Other Fiqh councils - 18 degrees</a:t>
            </a:r>
          </a:p>
          <a:p>
            <a:pPr/>
            <a:r>
              <a:t>Earlier time for Fajr seems to be the majority opinion</a:t>
            </a:r>
          </a:p>
          <a:p>
            <a:pPr/>
            <a:r>
              <a:t>(Approximately 20 minute difference)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1" grpId="1"/>
    </p:bldLst>
  </p:timing>
</p:sld>
</file>

<file path=ppt/slides/slide1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title"/>
          </p:nvPr>
        </p:nvSpPr>
        <p:spPr>
          <a:prstGeom prst="rect">
            <a:avLst/>
          </a:prstGeom>
        </p:spPr>
        <p:txBody>
          <a:bodyPr/>
          <a:lstStyle>
            <a:lvl1pPr defTabSz="327152">
              <a:defRPr sz="4144">
                <a:effectLst>
                  <a:outerShdw sx="100000" sy="100000" kx="0" ky="0" algn="b" rotWithShape="0" blurRad="21336" dist="28448" dir="3000000">
                    <a:srgbClr val="FFFFFF">
                      <a:alpha val="60000"/>
                    </a:srgbClr>
                  </a:outerShdw>
                </a:effectLst>
              </a:defRPr>
            </a:lvl1pPr>
          </a:lstStyle>
          <a:p>
            <a:pPr/>
            <a:r>
              <a:t>“If one of you hears the call (to prayer) and the vessel is still in his hand, let him not put it down until he finished with it” (Abu Dawood)(Sahih)</a:t>
            </a:r>
          </a:p>
        </p:txBody>
      </p:sp>
      <p:sp>
        <p:nvSpPr>
          <p:cNvPr id="554" name="Shape 554"/>
          <p:cNvSpPr/>
          <p:nvPr>
            <p:ph type="body" idx="1"/>
          </p:nvPr>
        </p:nvSpPr>
        <p:spPr>
          <a:xfrm>
            <a:off x="787400" y="2794000"/>
            <a:ext cx="11430000" cy="6709966"/>
          </a:xfrm>
          <a:prstGeom prst="rect">
            <a:avLst/>
          </a:prstGeom>
        </p:spPr>
        <p:txBody>
          <a:bodyPr/>
          <a:lstStyle/>
          <a:p>
            <a:pPr/>
            <a:r>
              <a:t>There used to be two azān given during the time of the Prophet ﷺ</a:t>
            </a:r>
          </a:p>
          <a:p>
            <a:pPr/>
            <a:r>
              <a:t>10 minutes before Fajr (Tahajjud)(Recommended time to stop eating)</a:t>
            </a:r>
          </a:p>
          <a:p>
            <a:pPr/>
            <a:r>
              <a:t>Another azān at the time of Fajr</a:t>
            </a:r>
          </a:p>
          <a:p>
            <a:pPr/>
            <a:r>
              <a:t>Eating during Fajr time invalidates the fast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5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4" grpId="1"/>
    </p:bldLst>
  </p:timing>
</p:sld>
</file>

<file path=ppt/slides/slide1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ph type="title"/>
          </p:nvPr>
        </p:nvSpPr>
        <p:spPr>
          <a:prstGeom prst="rect">
            <a:avLst/>
          </a:prstGeom>
        </p:spPr>
        <p:txBody>
          <a:bodyPr/>
          <a:lstStyle/>
          <a:p>
            <a:pPr/>
          </a:p>
        </p:txBody>
      </p:sp>
      <p:sp>
        <p:nvSpPr>
          <p:cNvPr id="557" name="Shape 557"/>
          <p:cNvSpPr/>
          <p:nvPr>
            <p:ph type="body" idx="1"/>
          </p:nvPr>
        </p:nvSpPr>
        <p:spPr>
          <a:prstGeom prst="rect">
            <a:avLst/>
          </a:prstGeom>
        </p:spPr>
        <p:txBody>
          <a:bodyPr/>
          <a:lstStyle>
            <a:lvl1pPr marL="690880" indent="-690880" algn="r">
              <a:defRPr sz="6400"/>
            </a:lvl1pPr>
          </a:lstStyle>
          <a:p>
            <a:pPr/>
            <a:r>
              <a:t>إِنَّ بِلالا يُؤَذِّنُ بِلَيْلٍ ، فَكُلُوا وَاشْرَبُوا حَتَّى يُؤَذِّنَ ابْنُ أُمِّ مَكْتُومٍ ( رواه البخاري ومسلم)</a:t>
            </a:r>
          </a:p>
        </p:txBody>
      </p:sp>
    </p:spTree>
  </p:cSld>
  <p:clrMapOvr>
    <a:masterClrMapping/>
  </p:clrMapOvr>
  <p:transition xmlns:p14="http://schemas.microsoft.com/office/powerpoint/2010/main" spd="med" advClick="1" p14:dur="1000"/>
</p:sld>
</file>

<file path=ppt/slides/slide1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title"/>
          </p:nvPr>
        </p:nvSpPr>
        <p:spPr>
          <a:xfrm>
            <a:off x="787400" y="520700"/>
            <a:ext cx="11430000" cy="2291645"/>
          </a:xfrm>
          <a:prstGeom prst="rect">
            <a:avLst/>
          </a:prstGeom>
        </p:spPr>
        <p:txBody>
          <a:bodyPr/>
          <a:lstStyle>
            <a:lvl1pPr defTabSz="391414">
              <a:defRPr sz="4958">
                <a:effectLst>
                  <a:outerShdw sx="100000" sy="100000" kx="0" ky="0" algn="b" rotWithShape="0" blurRad="25527" dist="34036" dir="3000000">
                    <a:srgbClr val="FFFFFF">
                      <a:alpha val="60000"/>
                    </a:srgbClr>
                  </a:outerShdw>
                </a:effectLst>
              </a:defRPr>
            </a:lvl1pPr>
          </a:lstStyle>
          <a:p>
            <a:pPr/>
            <a:r>
              <a:t>Can I fast in Shawaal with the intention of doing the 6 fasts while making up the fasts from Ramadan ?</a:t>
            </a:r>
          </a:p>
        </p:txBody>
      </p:sp>
      <p:sp>
        <p:nvSpPr>
          <p:cNvPr id="560" name="Shape 560"/>
          <p:cNvSpPr/>
          <p:nvPr>
            <p:ph type="body" idx="1"/>
          </p:nvPr>
        </p:nvSpPr>
        <p:spPr>
          <a:prstGeom prst="rect">
            <a:avLst/>
          </a:prstGeom>
        </p:spPr>
        <p:txBody>
          <a:bodyPr/>
          <a:lstStyle/>
          <a:p>
            <a:pPr/>
            <a:r>
              <a:t>Permissible but the primary intention is of making-up the missed fasts.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6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0" grpId="1"/>
    </p:bldLst>
  </p:timing>
</p:sld>
</file>

<file path=ppt/slides/slide1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I’m a doctor treating CO-Vid 19 patients, do I have to fast? </a:t>
            </a:r>
          </a:p>
        </p:txBody>
      </p:sp>
      <p:sp>
        <p:nvSpPr>
          <p:cNvPr id="563" name="Shape 563"/>
          <p:cNvSpPr/>
          <p:nvPr>
            <p:ph type="body" idx="1"/>
          </p:nvPr>
        </p:nvSpPr>
        <p:spPr>
          <a:xfrm>
            <a:off x="787400" y="2794000"/>
            <a:ext cx="11430000" cy="6738740"/>
          </a:xfrm>
          <a:prstGeom prst="rect">
            <a:avLst/>
          </a:prstGeom>
        </p:spPr>
        <p:txBody>
          <a:bodyPr/>
          <a:lstStyle/>
          <a:p>
            <a:pPr marL="423163" indent="-423163" defTabSz="572516">
              <a:spcBef>
                <a:spcPts val="3900"/>
              </a:spcBef>
              <a:defRPr sz="3920"/>
            </a:pPr>
            <a:r>
              <a:t>Carefully consider all the alternative options</a:t>
            </a:r>
          </a:p>
          <a:p>
            <a:pPr marL="423163" indent="-423163" defTabSz="572516">
              <a:spcBef>
                <a:spcPts val="3900"/>
              </a:spcBef>
              <a:defRPr sz="3920"/>
            </a:pPr>
            <a:r>
              <a:t>Attempt to fast if they are able to</a:t>
            </a:r>
          </a:p>
          <a:p>
            <a:pPr marL="423163" indent="-423163" defTabSz="572516">
              <a:spcBef>
                <a:spcPts val="3900"/>
              </a:spcBef>
              <a:defRPr sz="3920"/>
            </a:pPr>
            <a:r>
              <a:t>If they struggle, they can break the fast and repeat at a later date</a:t>
            </a:r>
          </a:p>
          <a:p>
            <a:pPr marL="423163" indent="-423163" defTabSz="572516">
              <a:spcBef>
                <a:spcPts val="3900"/>
              </a:spcBef>
              <a:defRPr sz="3920"/>
            </a:pPr>
            <a:r>
              <a:t>Those who are unable to fast due to the strong likelihood of dehydration, severe thirst due to wearing PPE, along with the risk of making clinical errors which could potentially affect lives, the fasts can be postponed to a later date.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6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3" grpId="1"/>
    </p:bldLst>
  </p:timing>
</p:sld>
</file>

<file path=ppt/slides/slide1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What to say before breaking the fast</a:t>
            </a:r>
          </a:p>
        </p:txBody>
      </p:sp>
      <p:sp>
        <p:nvSpPr>
          <p:cNvPr id="566" name="Shape 566"/>
          <p:cNvSpPr/>
          <p:nvPr>
            <p:ph type="body" idx="1"/>
          </p:nvPr>
        </p:nvSpPr>
        <p:spPr>
          <a:prstGeom prst="rect">
            <a:avLst/>
          </a:prstGeom>
        </p:spPr>
        <p:txBody>
          <a:bodyPr/>
          <a:lstStyle/>
          <a:p>
            <a:pPr algn="r"/>
            <a:r>
              <a:t>اللهم</a:t>
            </a:r>
            <a:r>
              <a:rPr>
                <a:solidFill>
                  <a:srgbClr val="4D5156"/>
                </a:solidFill>
              </a:rPr>
              <a:t> إنى </a:t>
            </a:r>
            <a:r>
              <a:t>لك صمت وبك آمنت وعليك توكلت وعلى رزقك أفطرت</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1"/>
    </p:bldLst>
  </p:timing>
</p:sld>
</file>

<file path=ppt/slides/slide1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8" name="Shape 568"/>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What to say after breaking the fast</a:t>
            </a:r>
          </a:p>
        </p:txBody>
      </p:sp>
      <p:sp>
        <p:nvSpPr>
          <p:cNvPr id="569" name="Shape 569"/>
          <p:cNvSpPr/>
          <p:nvPr>
            <p:ph type="body" idx="1"/>
          </p:nvPr>
        </p:nvSpPr>
        <p:spPr>
          <a:prstGeom prst="rect">
            <a:avLst/>
          </a:prstGeom>
        </p:spPr>
        <p:txBody>
          <a:bodyPr/>
          <a:lstStyle>
            <a:lvl1pPr algn="r"/>
          </a:lstStyle>
          <a:p>
            <a:pPr/>
            <a:r>
              <a:t>ذَهَبَ الظَّمَأُ وَ ابْتَلَّتِ الْعُرُوقُ، وَ ثَبَتَ الأجْرُ إنْ شَاءَ اللَّهُ</a:t>
            </a:r>
          </a:p>
        </p:txBody>
      </p:sp>
    </p:spTree>
  </p:cSld>
  <p:clrMapOvr>
    <a:masterClrMapping/>
  </p:clrMapOvr>
  <p:transition xmlns:p14="http://schemas.microsoft.com/office/powerpoint/2010/main" spd="med" advClick="1" p14:dur="1000"/>
</p:sld>
</file>

<file path=ppt/slides/slide1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ph type="title"/>
          </p:nvPr>
        </p:nvSpPr>
        <p:spPr>
          <a:prstGeom prst="rect">
            <a:avLst/>
          </a:prstGeom>
        </p:spPr>
        <p:txBody>
          <a:bodyPr/>
          <a:lstStyle/>
          <a:p>
            <a:pPr/>
            <a:r>
              <a:t>Praying Eid at home</a:t>
            </a:r>
          </a:p>
        </p:txBody>
      </p:sp>
      <p:sp>
        <p:nvSpPr>
          <p:cNvPr id="572" name="Shape 572"/>
          <p:cNvSpPr/>
          <p:nvPr>
            <p:ph type="body" idx="1"/>
          </p:nvPr>
        </p:nvSpPr>
        <p:spPr>
          <a:prstGeom prst="rect">
            <a:avLst/>
          </a:prstGeom>
        </p:spPr>
        <p:txBody>
          <a:bodyPr/>
          <a:lstStyle/>
          <a:p>
            <a:pPr/>
            <a:r>
              <a:t>The theme of celebration should be obvious in our homes and heart (decorate and express joy)</a:t>
            </a:r>
          </a:p>
          <a:p>
            <a:pPr/>
            <a:r>
              <a:t>The local Imam  give a live reminder that can be streamed at homes at a time that suits the local community’s needs. </a:t>
            </a:r>
          </a:p>
          <a:p>
            <a:pPr/>
            <a:r>
              <a:t>People can pray 2 Rakat in their homes together </a:t>
            </a:r>
          </a:p>
          <a:p>
            <a:pPr/>
            <a:r>
              <a:t>Share gifts.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7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2" grpId="1"/>
    </p:bldLst>
  </p:timing>
</p:sld>
</file>

<file path=ppt/slides/slide1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ph type="title"/>
          </p:nvPr>
        </p:nvSpPr>
        <p:spPr>
          <a:prstGeom prst="rect">
            <a:avLst/>
          </a:prstGeom>
        </p:spPr>
        <p:txBody>
          <a:bodyPr/>
          <a:lstStyle/>
          <a:p>
            <a:pPr/>
            <a:r>
              <a:t>Recap</a:t>
            </a:r>
          </a:p>
        </p:txBody>
      </p:sp>
      <p:sp>
        <p:nvSpPr>
          <p:cNvPr id="575" name="Shape 575"/>
          <p:cNvSpPr/>
          <p:nvPr>
            <p:ph type="body" idx="1"/>
          </p:nvPr>
        </p:nvSpPr>
        <p:spPr>
          <a:xfrm>
            <a:off x="787400" y="2564937"/>
            <a:ext cx="11430000" cy="6970713"/>
          </a:xfrm>
          <a:prstGeom prst="rect">
            <a:avLst/>
          </a:prstGeom>
        </p:spPr>
        <p:txBody>
          <a:bodyPr/>
          <a:lstStyle/>
          <a:p>
            <a:pPr marL="362711" indent="-362711" defTabSz="490727">
              <a:spcBef>
                <a:spcPts val="3300"/>
              </a:spcBef>
              <a:defRPr sz="3359"/>
            </a:pPr>
            <a:r>
              <a:t>Review previous material</a:t>
            </a:r>
          </a:p>
          <a:p>
            <a:pPr marL="362711" indent="-362711" defTabSz="490727">
              <a:spcBef>
                <a:spcPts val="3300"/>
              </a:spcBef>
              <a:defRPr sz="3359"/>
            </a:pPr>
            <a:r>
              <a:t>Ethics of disagreement</a:t>
            </a:r>
          </a:p>
          <a:p>
            <a:pPr marL="362711" indent="-362711" defTabSz="490727">
              <a:spcBef>
                <a:spcPts val="3300"/>
              </a:spcBef>
              <a:defRPr sz="3359"/>
            </a:pPr>
            <a:r>
              <a:t>8 rak'ah vs 20 rak’ah</a:t>
            </a:r>
          </a:p>
          <a:p>
            <a:pPr marL="362711" indent="-362711" defTabSz="490727">
              <a:spcBef>
                <a:spcPts val="3300"/>
              </a:spcBef>
              <a:defRPr sz="3359"/>
            </a:pPr>
            <a:r>
              <a:t>How can I pray tarawih at home?</a:t>
            </a:r>
          </a:p>
          <a:p>
            <a:pPr marL="362711" indent="-362711" defTabSz="490727">
              <a:spcBef>
                <a:spcPts val="3300"/>
              </a:spcBef>
              <a:defRPr sz="3359"/>
            </a:pPr>
            <a:r>
              <a:t>Moon-sighting vs calculations</a:t>
            </a:r>
          </a:p>
          <a:p>
            <a:pPr marL="362711" indent="-362711" defTabSz="490727">
              <a:spcBef>
                <a:spcPts val="3300"/>
              </a:spcBef>
              <a:defRPr sz="3359"/>
            </a:pPr>
            <a:r>
              <a:t>15 degrees Fajr vs 18 degrees Fajr</a:t>
            </a:r>
          </a:p>
          <a:p>
            <a:pPr marL="362711" indent="-362711" defTabSz="490727">
              <a:spcBef>
                <a:spcPts val="3300"/>
              </a:spcBef>
              <a:defRPr sz="3359"/>
            </a:pPr>
            <a:r>
              <a:t>Specific du’as for Ramadan</a:t>
            </a:r>
          </a:p>
          <a:p>
            <a:pPr marL="362711" indent="-362711" defTabSz="490727">
              <a:spcBef>
                <a:spcPts val="3300"/>
              </a:spcBef>
              <a:defRPr sz="3359"/>
            </a:pPr>
            <a:r>
              <a:t>Common questions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7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7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7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7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75">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5" grpId="1"/>
    </p:bldLst>
  </p:timing>
</p:sld>
</file>

<file path=ppt/slides/slide1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title"/>
          </p:nvPr>
        </p:nvSpPr>
        <p:spPr>
          <a:prstGeom prst="rect">
            <a:avLst/>
          </a:prstGeom>
        </p:spPr>
        <p:txBody>
          <a:bodyPr/>
          <a:lstStyle/>
          <a:p>
            <a:pPr/>
          </a:p>
        </p:txBody>
      </p:sp>
      <p:sp>
        <p:nvSpPr>
          <p:cNvPr id="578" name="Shape 578"/>
          <p:cNvSpPr/>
          <p:nvPr>
            <p:ph type="body" idx="1"/>
          </p:nvPr>
        </p:nvSpPr>
        <p:spPr>
          <a:xfrm>
            <a:off x="787400" y="2794000"/>
            <a:ext cx="11430000" cy="6804290"/>
          </a:xfrm>
          <a:prstGeom prst="rect">
            <a:avLst/>
          </a:prstGeom>
        </p:spPr>
        <p:txBody>
          <a:bodyPr/>
          <a:lstStyle/>
          <a:p>
            <a:pPr/>
          </a:p>
          <a:p>
            <a:pPr/>
            <a:r>
              <a:t>Any Q/A?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7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p>
            <a:pPr/>
            <a:r>
              <a:t>Literal meaning of Ramadan</a:t>
            </a:r>
          </a:p>
        </p:txBody>
      </p:sp>
      <p:sp>
        <p:nvSpPr>
          <p:cNvPr id="164" name="Shape 164"/>
          <p:cNvSpPr/>
          <p:nvPr>
            <p:ph type="body" idx="1"/>
          </p:nvPr>
        </p:nvSpPr>
        <p:spPr>
          <a:prstGeom prst="rect">
            <a:avLst/>
          </a:prstGeom>
        </p:spPr>
        <p:txBody>
          <a:bodyPr/>
          <a:lstStyle/>
          <a:p>
            <a:pPr/>
          </a:p>
        </p:txBody>
      </p:sp>
      <p:pic>
        <p:nvPicPr>
          <p:cNvPr id="165" name="pasted-image.tiff"/>
          <p:cNvPicPr>
            <a:picLocks noChangeAspect="1"/>
          </p:cNvPicPr>
          <p:nvPr/>
        </p:nvPicPr>
        <p:blipFill>
          <a:blip r:embed="rId2">
            <a:extLst/>
          </a:blip>
          <a:stretch>
            <a:fillRect/>
          </a:stretch>
        </p:blipFill>
        <p:spPr>
          <a:xfrm>
            <a:off x="-1" y="2469935"/>
            <a:ext cx="13004801" cy="7315201"/>
          </a:xfrm>
          <a:prstGeom prst="rect">
            <a:avLst/>
          </a:prstGeom>
          <a:ln w="12700">
            <a:miter lim="400000"/>
          </a:ln>
        </p:spPr>
      </p:pic>
    </p:spTree>
  </p:cSld>
  <p:clrMapOvr>
    <a:masterClrMapping/>
  </p:clrMapOvr>
  <p:transition xmlns:p14="http://schemas.microsoft.com/office/powerpoint/2010/main" spd="med" advClick="1" p14:dur="1000"/>
</p:sld>
</file>

<file path=ppt/slides/slide1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title"/>
          </p:nvPr>
        </p:nvSpPr>
        <p:spPr>
          <a:prstGeom prst="rect">
            <a:avLst/>
          </a:prstGeom>
        </p:spPr>
        <p:txBody>
          <a:bodyPr/>
          <a:lstStyle>
            <a:lvl1pPr defTabSz="549148">
              <a:defRPr sz="9400">
                <a:effectLst>
                  <a:outerShdw sx="100000" sy="100000" kx="0" ky="0" algn="b" rotWithShape="0" blurRad="35814" dist="47752" dir="3000000">
                    <a:srgbClr val="FFFFFF">
                      <a:alpha val="60000"/>
                    </a:srgbClr>
                  </a:outerShdw>
                </a:effectLst>
              </a:defRPr>
            </a:lvl1pPr>
          </a:lstStyle>
          <a:p>
            <a:pPr/>
            <a:r>
              <a:t>How can I get the best out of this Ramadan</a:t>
            </a:r>
          </a:p>
        </p:txBody>
      </p:sp>
      <p:sp>
        <p:nvSpPr>
          <p:cNvPr id="581" name="Shape 581"/>
          <p:cNvSpPr/>
          <p:nvPr>
            <p:ph type="body" sz="quarter" idx="4294967295"/>
          </p:nvPr>
        </p:nvSpPr>
        <p:spPr>
          <a:xfrm>
            <a:off x="787400" y="65786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stStyle>
          <a:p>
            <a:pPr/>
            <a:r>
              <a:t>Bonus session</a:t>
            </a:r>
          </a:p>
        </p:txBody>
      </p:sp>
    </p:spTree>
  </p:cSld>
  <p:clrMapOvr>
    <a:masterClrMapping/>
  </p:clrMapOvr>
  <p:transition xmlns:p14="http://schemas.microsoft.com/office/powerpoint/2010/main" spd="med" advClick="1" p14:dur="1000"/>
</p:sld>
</file>

<file path=ppt/slides/slide1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title"/>
          </p:nvPr>
        </p:nvSpPr>
        <p:spPr>
          <a:prstGeom prst="rect">
            <a:avLst/>
          </a:prstGeom>
        </p:spPr>
        <p:txBody>
          <a:bodyPr/>
          <a:lstStyle/>
          <a:p>
            <a:pPr/>
            <a:r>
              <a:t>Fill in the blank</a:t>
            </a:r>
          </a:p>
        </p:txBody>
      </p:sp>
      <p:sp>
        <p:nvSpPr>
          <p:cNvPr id="584" name="Shape 584"/>
          <p:cNvSpPr/>
          <p:nvPr>
            <p:ph type="body" idx="1"/>
          </p:nvPr>
        </p:nvSpPr>
        <p:spPr>
          <a:prstGeom prst="rect">
            <a:avLst/>
          </a:prstGeom>
        </p:spPr>
        <p:txBody>
          <a:bodyPr/>
          <a:lstStyle/>
          <a:p>
            <a:pPr/>
            <a:r>
              <a:t>This Ramadan is going to be_________________</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584">
                                            <p:bg/>
                                          </p:spTgt>
                                        </p:tgtEl>
                                        <p:attrNameLst>
                                          <p:attrName>style.visibility</p:attrName>
                                        </p:attrNameLst>
                                      </p:cBhvr>
                                      <p:to>
                                        <p:strVal val="visible"/>
                                      </p:to>
                                    </p:set>
                                    <p:anim calcmode="lin" valueType="num">
                                      <p:cBhvr>
                                        <p:cTn id="7" dur="1000" fill="hold"/>
                                        <p:tgtEl>
                                          <p:spTgt spid="584">
                                            <p:bg/>
                                          </p:spTgt>
                                        </p:tgtEl>
                                        <p:attrNameLst>
                                          <p:attrName>ppt_x</p:attrName>
                                        </p:attrNameLst>
                                      </p:cBhvr>
                                      <p:tavLst>
                                        <p:tav tm="0">
                                          <p:val>
                                            <p:strVal val="0-#ppt_w/2"/>
                                          </p:val>
                                        </p:tav>
                                        <p:tav tm="100000">
                                          <p:val>
                                            <p:strVal val="#ppt_x"/>
                                          </p:val>
                                        </p:tav>
                                      </p:tavLst>
                                    </p:anim>
                                    <p:anim calcmode="lin" valueType="num">
                                      <p:cBhvr>
                                        <p:cTn id="8" dur="1000" fill="hold"/>
                                        <p:tgtEl>
                                          <p:spTgt spid="584">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lt" backwards="0">
                                    <p:tmAbs val="0"/>
                                  </p:iterate>
                                  <p:childTnLst>
                                    <p:set>
                                      <p:cBhvr>
                                        <p:cTn id="10" fill="hold"/>
                                        <p:tgtEl>
                                          <p:spTgt spid="584">
                                            <p:txEl>
                                              <p:pRg st="0" end="0"/>
                                            </p:txEl>
                                          </p:spTgt>
                                        </p:tgtEl>
                                        <p:attrNameLst>
                                          <p:attrName>style.visibility</p:attrName>
                                        </p:attrNameLst>
                                      </p:cBhvr>
                                      <p:to>
                                        <p:strVal val="visible"/>
                                      </p:to>
                                    </p:set>
                                    <p:anim calcmode="lin" valueType="num">
                                      <p:cBhvr>
                                        <p:cTn id="11" dur="1000" fill="hold"/>
                                        <p:tgtEl>
                                          <p:spTgt spid="58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58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4" grpId="1"/>
    </p:bldLst>
  </p:timing>
</p:sld>
</file>

<file path=ppt/slides/slide1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6" name="pasted-image.tiff"/>
          <p:cNvPicPr>
            <a:picLocks noChangeAspect="1"/>
          </p:cNvPicPr>
          <p:nvPr>
            <p:ph type="pic" idx="13"/>
          </p:nvPr>
        </p:nvPicPr>
        <p:blipFill>
          <a:blip r:embed="rId2">
            <a:extLst/>
          </a:blip>
          <a:srcRect l="0" t="0" r="0" b="0"/>
          <a:stretch>
            <a:fillRect/>
          </a:stretch>
        </p:blipFill>
        <p:spPr>
          <a:xfrm>
            <a:off x="1388533" y="2048933"/>
            <a:ext cx="10227734" cy="5655734"/>
          </a:xfrm>
          <a:prstGeom prst="rect">
            <a:avLst/>
          </a:prstGeom>
        </p:spPr>
      </p:pic>
    </p:spTree>
  </p:cSld>
  <p:clrMapOvr>
    <a:masterClrMapping/>
  </p:clrMapOvr>
  <p:transition xmlns:p14="http://schemas.microsoft.com/office/powerpoint/2010/main" spd="med" advClick="1" p14:dur="1000"/>
</p:sld>
</file>

<file path=ppt/slides/slide1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title"/>
          </p:nvPr>
        </p:nvSpPr>
        <p:spPr>
          <a:prstGeom prst="rect">
            <a:avLst/>
          </a:prstGeom>
        </p:spPr>
        <p:txBody>
          <a:bodyPr/>
          <a:lstStyle/>
          <a:p>
            <a:pPr/>
            <a:r>
              <a:t>Which mindset do you have? </a:t>
            </a:r>
          </a:p>
        </p:txBody>
      </p:sp>
      <p:graphicFrame>
        <p:nvGraphicFramePr>
          <p:cNvPr id="589" name="Table 589"/>
          <p:cNvGraphicFramePr/>
          <p:nvPr/>
        </p:nvGraphicFramePr>
        <p:xfrm>
          <a:off x="787400" y="2903943"/>
          <a:ext cx="11430000" cy="673799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715000"/>
                <a:gridCol w="5715000"/>
              </a:tblGrid>
              <a:tr h="962570">
                <a:tc>
                  <a:txBody>
                    <a:bodyPr/>
                    <a:lstStyle/>
                    <a:p>
                      <a:pPr defTabSz="457200">
                        <a:defRPr sz="1800">
                          <a:solidFill>
                            <a:srgbClr val="000000"/>
                          </a:solidFill>
                        </a:defRPr>
                      </a:pPr>
                      <a:r>
                        <a:rPr sz="3000">
                          <a:solidFill>
                            <a:srgbClr val="FFFFFF"/>
                          </a:solidFill>
                        </a:rPr>
                        <a:t>FIXED</a:t>
                      </a:r>
                    </a:p>
                  </a:txBody>
                  <a:tcPr marL="50800" marR="50800" marT="50800" marB="50800" anchor="ctr" anchorCtr="0" horzOverflow="overflow">
                    <a:blipFill rotWithShape="1">
                      <a:blip r:embed="rId2"/>
                      <a:srcRect l="0" t="0" r="0" b="0"/>
                      <a:tile tx="0" ty="0" sx="100000" sy="100000" flip="none" algn="tl"/>
                    </a:blipFill>
                  </a:tcPr>
                </a:tc>
                <a:tc>
                  <a:txBody>
                    <a:bodyPr/>
                    <a:lstStyle/>
                    <a:p>
                      <a:pPr defTabSz="457200">
                        <a:defRPr sz="1800">
                          <a:solidFill>
                            <a:srgbClr val="000000"/>
                          </a:solidFill>
                        </a:defRPr>
                      </a:pPr>
                      <a:r>
                        <a:rPr sz="3000">
                          <a:solidFill>
                            <a:srgbClr val="FFFFFF"/>
                          </a:solidFill>
                        </a:rPr>
                        <a:t>GROWTH</a:t>
                      </a:r>
                    </a:p>
                  </a:txBody>
                  <a:tcPr marL="50800" marR="50800" marT="50800" marB="50800" anchor="ctr" anchorCtr="0" horzOverflow="overflow">
                    <a:blipFill rotWithShape="1">
                      <a:blip r:embed="rId2"/>
                      <a:srcRect l="0" t="0" r="0" b="0"/>
                      <a:tile tx="0" ty="0" sx="100000" sy="100000" flip="none" algn="tl"/>
                    </a:blipFill>
                  </a:tcPr>
                </a:tc>
              </a:tr>
              <a:tr h="962570">
                <a:tc>
                  <a:txBody>
                    <a:bodyPr/>
                    <a:lstStyle/>
                    <a:p>
                      <a:pPr defTabSz="457200">
                        <a:defRPr sz="1800">
                          <a:solidFill>
                            <a:srgbClr val="000000"/>
                          </a:solidFill>
                        </a:defRPr>
                      </a:pPr>
                      <a:r>
                        <a:rPr sz="3000">
                          <a:solidFill>
                            <a:srgbClr val="FFFFFF"/>
                          </a:solidFill>
                        </a:rPr>
                        <a:t>No communal tarawih = no spiritual growth</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No communal tarawih = more time to focus on individual ibadah</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 wanted to hear Qari Osman’s voice</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Let me improve my own recitation</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 give up</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Let me use a different strategy</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 failed, I’m worthless</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 failed, but I gained knowledge and experience</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This is too hard</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Let me take some time</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 can’t believe she said that about me</a:t>
                      </a:r>
                    </a:p>
                  </a:txBody>
                  <a:tcPr marL="50800" marR="50800" marT="50800" marB="50800" anchor="ctr" anchorCtr="0" horzOverflow="overflow">
                    <a:lnB w="12700">
                      <a:miter lim="400000"/>
                    </a:lnB>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 can’t control what others say about me</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9" grpId="1"/>
    </p:bldLst>
  </p:timing>
</p:sld>
</file>

<file path=ppt/slides/slide1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1" name="Shape 591"/>
          <p:cNvSpPr/>
          <p:nvPr>
            <p:ph type="title"/>
          </p:nvPr>
        </p:nvSpPr>
        <p:spPr>
          <a:prstGeom prst="rect">
            <a:avLst/>
          </a:prstGeom>
        </p:spPr>
        <p:txBody>
          <a:bodyPr/>
          <a:lstStyle/>
          <a:p>
            <a:pPr/>
            <a:r>
              <a:t>Which mindset do you have? </a:t>
            </a:r>
          </a:p>
        </p:txBody>
      </p:sp>
      <p:graphicFrame>
        <p:nvGraphicFramePr>
          <p:cNvPr id="592" name="Table 592"/>
          <p:cNvGraphicFramePr/>
          <p:nvPr/>
        </p:nvGraphicFramePr>
        <p:xfrm>
          <a:off x="787400" y="2903943"/>
          <a:ext cx="11430000" cy="673799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715000"/>
                <a:gridCol w="5715000"/>
              </a:tblGrid>
              <a:tr h="962570">
                <a:tc>
                  <a:txBody>
                    <a:bodyPr/>
                    <a:lstStyle/>
                    <a:p>
                      <a:pPr defTabSz="457200">
                        <a:defRPr sz="1800">
                          <a:solidFill>
                            <a:srgbClr val="000000"/>
                          </a:solidFill>
                        </a:defRPr>
                      </a:pPr>
                      <a:r>
                        <a:rPr sz="3000">
                          <a:solidFill>
                            <a:srgbClr val="FFFFFF"/>
                          </a:solidFill>
                        </a:rPr>
                        <a:t>FIXED</a:t>
                      </a:r>
                    </a:p>
                  </a:txBody>
                  <a:tcPr marL="50800" marR="50800" marT="50800" marB="50800" anchor="ctr" anchorCtr="0" horzOverflow="overflow">
                    <a:blipFill rotWithShape="1">
                      <a:blip r:embed="rId2"/>
                      <a:srcRect l="0" t="0" r="0" b="0"/>
                      <a:tile tx="0" ty="0" sx="100000" sy="100000" flip="none" algn="tl"/>
                    </a:blipFill>
                  </a:tcPr>
                </a:tc>
                <a:tc>
                  <a:txBody>
                    <a:bodyPr/>
                    <a:lstStyle/>
                    <a:p>
                      <a:pPr defTabSz="457200">
                        <a:defRPr sz="1800">
                          <a:solidFill>
                            <a:srgbClr val="000000"/>
                          </a:solidFill>
                        </a:defRPr>
                      </a:pPr>
                      <a:r>
                        <a:rPr sz="3000">
                          <a:solidFill>
                            <a:srgbClr val="FFFFFF"/>
                          </a:solidFill>
                        </a:rPr>
                        <a:t>GROWTH</a:t>
                      </a:r>
                    </a:p>
                  </a:txBody>
                  <a:tcPr marL="50800" marR="50800" marT="50800" marB="50800" anchor="ctr" anchorCtr="0" horzOverflow="overflow">
                    <a:blipFill rotWithShape="1">
                      <a:blip r:embed="rId2"/>
                      <a:srcRect l="0" t="0" r="0" b="0"/>
                      <a:tile tx="0" ty="0" sx="100000" sy="100000" flip="none" algn="tl"/>
                    </a:blipFill>
                  </a:tcPr>
                </a:tc>
              </a:tr>
              <a:tr h="962570">
                <a:tc>
                  <a:txBody>
                    <a:bodyPr/>
                    <a:lstStyle/>
                    <a:p>
                      <a:pPr defTabSz="457200">
                        <a:defRPr sz="1800">
                          <a:solidFill>
                            <a:srgbClr val="000000"/>
                          </a:solidFill>
                        </a:defRPr>
                      </a:pPr>
                      <a:r>
                        <a:rPr sz="3000">
                          <a:solidFill>
                            <a:srgbClr val="FFFFFF"/>
                          </a:solidFill>
                        </a:rPr>
                        <a:t>Plan A didn't work</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Let’s go to Plan B</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Plan B didn’t even work</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Let's go to Plan C</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 don’t like to be challenged</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Challenges help me grow</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 will take this feedback personal</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Something to learn from </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I’ll stick to what I know</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 like to try new things</a:t>
                      </a:r>
                    </a:p>
                  </a:txBody>
                  <a:tcPr marL="50800" marR="50800" marT="50800" marB="50800" anchor="ctr" anchorCtr="0" horzOverflow="overflow"/>
                </a:tc>
              </a:tr>
              <a:tr h="962570">
                <a:tc>
                  <a:txBody>
                    <a:bodyPr/>
                    <a:lstStyle/>
                    <a:p>
                      <a:pPr defTabSz="457200">
                        <a:defRPr sz="1800">
                          <a:solidFill>
                            <a:srgbClr val="000000"/>
                          </a:solidFill>
                        </a:defRPr>
                      </a:pPr>
                      <a:r>
                        <a:rPr sz="3000">
                          <a:solidFill>
                            <a:srgbClr val="FFFFFF"/>
                          </a:solidFill>
                        </a:rPr>
                        <a:t>If you succeed I feel threatened</a:t>
                      </a:r>
                    </a:p>
                  </a:txBody>
                  <a:tcPr marL="50800" marR="50800" marT="50800" marB="50800" anchor="ctr" anchorCtr="0" horzOverflow="overflow">
                    <a:lnB w="12700">
                      <a:miter lim="400000"/>
                    </a:lnB>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 am inspired by the success of others</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2" grpId="1"/>
    </p:bldLst>
  </p:timing>
</p:sld>
</file>

<file path=ppt/slides/slide1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4" name="Shape 594"/>
          <p:cNvSpPr/>
          <p:nvPr>
            <p:ph type="body" idx="13"/>
          </p:nvPr>
        </p:nvSpPr>
        <p:spPr>
          <a:prstGeom prst="rect">
            <a:avLst/>
          </a:prstGeom>
        </p:spPr>
        <p:txBody>
          <a:bodyPr/>
          <a:lstStyle>
            <a:lvl1pPr>
              <a:tabLst>
                <a:tab pos="914400" algn="l"/>
              </a:tabLst>
            </a:lvl1pPr>
          </a:lstStyle>
          <a:p>
            <a:pPr defTabSz="914400"/>
            <a:r>
              <a:t>–Imam Azfar Uddin</a:t>
            </a:r>
          </a:p>
        </p:txBody>
      </p:sp>
      <p:sp>
        <p:nvSpPr>
          <p:cNvPr id="595" name="Shape 595"/>
          <p:cNvSpPr/>
          <p:nvPr>
            <p:ph type="body" idx="14"/>
          </p:nvPr>
        </p:nvSpPr>
        <p:spPr>
          <a:xfrm>
            <a:off x="1270000" y="3975100"/>
            <a:ext cx="10464800" cy="1270001"/>
          </a:xfrm>
          <a:prstGeom prst="rect">
            <a:avLst/>
          </a:prstGeom>
        </p:spPr>
        <p:txBody>
          <a:bodyPr/>
          <a:lstStyle>
            <a:lvl1pPr>
              <a:tabLst>
                <a:tab pos="914400" algn="l"/>
              </a:tabLst>
            </a:lvl1pPr>
          </a:lstStyle>
          <a:p>
            <a:pPr defTabSz="914400"/>
            <a:r>
              <a:t>“A sign that your Ramadan was accepted is that you improved in one way.” </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7" name="Shape 597"/>
          <p:cNvSpPr/>
          <p:nvPr>
            <p:ph type="title"/>
          </p:nvPr>
        </p:nvSpPr>
        <p:spPr>
          <a:prstGeom prst="rect">
            <a:avLst/>
          </a:prstGeom>
        </p:spPr>
        <p:txBody>
          <a:bodyPr/>
          <a:lstStyle>
            <a:lvl1pPr defTabSz="403097">
              <a:defRPr sz="6900">
                <a:effectLst>
                  <a:outerShdw sx="100000" sy="100000" kx="0" ky="0" algn="b" rotWithShape="0" blurRad="26289" dist="35052" dir="3000000">
                    <a:srgbClr val="FFFFFF">
                      <a:alpha val="60000"/>
                    </a:srgbClr>
                  </a:outerShdw>
                </a:effectLst>
              </a:defRPr>
            </a:lvl1pPr>
          </a:lstStyle>
          <a:p>
            <a:pPr/>
            <a:r>
              <a:t>What Is One Trait That You Want To Change About Yourself?</a:t>
            </a:r>
          </a:p>
        </p:txBody>
      </p:sp>
    </p:spTree>
  </p:cSld>
  <p:clrMapOvr>
    <a:masterClrMapping/>
  </p:clrMapOvr>
  <p:transition xmlns:p14="http://schemas.microsoft.com/office/powerpoint/2010/main" spd="med" advClick="1" p14:dur="1000"/>
</p:sld>
</file>

<file path=ppt/slides/slide1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title"/>
          </p:nvPr>
        </p:nvSpPr>
        <p:spPr>
          <a:prstGeom prst="rect">
            <a:avLst/>
          </a:prstGeom>
        </p:spPr>
        <p:txBody>
          <a:bodyPr/>
          <a:lstStyle>
            <a:lvl1pPr defTabSz="432308">
              <a:defRPr sz="7400">
                <a:effectLst>
                  <a:outerShdw sx="100000" sy="100000" kx="0" ky="0" algn="b" rotWithShape="0" blurRad="28194" dist="37592" dir="3000000">
                    <a:srgbClr val="FFFFFF">
                      <a:alpha val="60000"/>
                    </a:srgbClr>
                  </a:outerShdw>
                </a:effectLst>
              </a:defRPr>
            </a:lvl1pPr>
          </a:lstStyle>
          <a:p>
            <a:pPr/>
            <a:r>
              <a:t>The following are goals listed by various participants</a:t>
            </a:r>
          </a:p>
        </p:txBody>
      </p:sp>
    </p:spTree>
  </p:cSld>
  <p:clrMapOvr>
    <a:masterClrMapping/>
  </p:clrMapOvr>
  <p:transition xmlns:p14="http://schemas.microsoft.com/office/powerpoint/2010/main" spd="med" advClick="1" p14:dur="1000"/>
</p:sld>
</file>

<file path=ppt/slides/slide1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1" name="Shape 601"/>
          <p:cNvSpPr/>
          <p:nvPr>
            <p:ph type="title"/>
          </p:nvPr>
        </p:nvSpPr>
        <p:spPr>
          <a:prstGeom prst="rect">
            <a:avLst/>
          </a:prstGeom>
        </p:spPr>
        <p:txBody>
          <a:bodyPr/>
          <a:lstStyle/>
          <a:p>
            <a:pPr/>
            <a:r>
              <a:t>Goals in Ramadan</a:t>
            </a:r>
          </a:p>
        </p:txBody>
      </p:sp>
      <p:sp>
        <p:nvSpPr>
          <p:cNvPr id="602" name="Shape 602"/>
          <p:cNvSpPr/>
          <p:nvPr>
            <p:ph type="body" idx="1"/>
          </p:nvPr>
        </p:nvSpPr>
        <p:spPr>
          <a:prstGeom prst="rect">
            <a:avLst/>
          </a:prstGeom>
        </p:spPr>
        <p:txBody>
          <a:bodyPr/>
          <a:lstStyle/>
          <a:p>
            <a:pPr/>
            <a:r>
              <a:t>Be moderate in my food intake</a:t>
            </a:r>
          </a:p>
          <a:p>
            <a:pPr/>
            <a:r>
              <a:t>Give a dollar a day</a:t>
            </a:r>
          </a:p>
          <a:p>
            <a:pPr/>
            <a:r>
              <a:t>Memorize one line a day. </a:t>
            </a:r>
          </a:p>
          <a:p>
            <a:pPr/>
            <a:r>
              <a:t>Strengthen ties with toxic family members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0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2" grpId="1"/>
    </p:bldLst>
  </p:timing>
</p:sld>
</file>

<file path=ppt/slides/slide1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4" name="Shape 604"/>
          <p:cNvSpPr/>
          <p:nvPr>
            <p:ph type="title"/>
          </p:nvPr>
        </p:nvSpPr>
        <p:spPr>
          <a:prstGeom prst="rect">
            <a:avLst/>
          </a:prstGeom>
        </p:spPr>
        <p:txBody>
          <a:bodyPr/>
          <a:lstStyle/>
          <a:p>
            <a:pPr/>
            <a:r>
              <a:t>Goals in Ramadan</a:t>
            </a:r>
          </a:p>
        </p:txBody>
      </p:sp>
      <p:sp>
        <p:nvSpPr>
          <p:cNvPr id="605" name="Shape 605"/>
          <p:cNvSpPr/>
          <p:nvPr>
            <p:ph type="body" idx="1"/>
          </p:nvPr>
        </p:nvSpPr>
        <p:spPr>
          <a:prstGeom prst="rect">
            <a:avLst/>
          </a:prstGeom>
        </p:spPr>
        <p:txBody>
          <a:bodyPr/>
          <a:lstStyle/>
          <a:p>
            <a:pPr/>
            <a:r>
              <a:t>Be able to make du’a for more than 5 minutes at one sitting</a:t>
            </a:r>
          </a:p>
          <a:p>
            <a:pPr/>
            <a:r>
              <a:t>I won’t binge watch on Tiktok</a:t>
            </a:r>
          </a:p>
          <a:p>
            <a:pPr/>
            <a:r>
              <a:t>I will read 5 minutes of Qur’an a day</a:t>
            </a:r>
          </a:p>
          <a:p>
            <a:pPr/>
            <a:r>
              <a:t>Forgive everyone who has hurt me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0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0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0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5"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xfrm>
            <a:off x="787400" y="533400"/>
            <a:ext cx="11430000" cy="1905000"/>
          </a:xfrm>
          <a:prstGeom prst="rect">
            <a:avLst/>
          </a:prstGeom>
        </p:spPr>
        <p:txBody>
          <a:bodyPr/>
          <a:lstStyle/>
          <a:p>
            <a:pPr/>
            <a:r>
              <a:t>رمض</a:t>
            </a:r>
          </a:p>
        </p:txBody>
      </p:sp>
      <p:sp>
        <p:nvSpPr>
          <p:cNvPr id="168" name="Shape 168"/>
          <p:cNvSpPr/>
          <p:nvPr>
            <p:ph type="body" idx="1"/>
          </p:nvPr>
        </p:nvSpPr>
        <p:spPr>
          <a:prstGeom prst="rect">
            <a:avLst/>
          </a:prstGeom>
        </p:spPr>
        <p:txBody>
          <a:bodyPr/>
          <a:lstStyle/>
          <a:p>
            <a:pPr/>
            <a:r>
              <a:t>T</a:t>
            </a:r>
            <a:r>
              <a:t>he month of extreme heat burns the sins away with good deeds</a:t>
            </a:r>
          </a:p>
        </p:txBody>
      </p:sp>
    </p:spTree>
  </p:cSld>
  <p:clrMapOvr>
    <a:masterClrMapping/>
  </p:clrMapOvr>
  <p:transition xmlns:p14="http://schemas.microsoft.com/office/powerpoint/2010/main" spd="med" advClick="1" p14:dur="1000"/>
</p:sld>
</file>

<file path=ppt/slides/slide1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Shape 607"/>
          <p:cNvSpPr/>
          <p:nvPr>
            <p:ph type="title"/>
          </p:nvPr>
        </p:nvSpPr>
        <p:spPr>
          <a:prstGeom prst="rect">
            <a:avLst/>
          </a:prstGeom>
        </p:spPr>
        <p:txBody>
          <a:bodyPr/>
          <a:lstStyle/>
          <a:p>
            <a:pPr/>
            <a:r>
              <a:t>Goals in Ramadan</a:t>
            </a:r>
          </a:p>
        </p:txBody>
      </p:sp>
      <p:sp>
        <p:nvSpPr>
          <p:cNvPr id="608" name="Shape 608"/>
          <p:cNvSpPr/>
          <p:nvPr>
            <p:ph type="body" idx="1"/>
          </p:nvPr>
        </p:nvSpPr>
        <p:spPr>
          <a:prstGeom prst="rect">
            <a:avLst/>
          </a:prstGeom>
        </p:spPr>
        <p:txBody>
          <a:bodyPr/>
          <a:lstStyle/>
          <a:p>
            <a:pPr/>
            <a:r>
              <a:t>Listen to 5 minutes of Qur’an everyday</a:t>
            </a:r>
          </a:p>
          <a:p>
            <a:pPr/>
            <a:r>
              <a:t>Perform I’tekaf</a:t>
            </a:r>
          </a:p>
          <a:p>
            <a:pPr/>
            <a:r>
              <a:t>Finish the recitation of the Qur’an by myself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0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8" grpId="1"/>
    </p:bldLst>
  </p:timing>
</p:sld>
</file>

<file path=ppt/slides/slide1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0" name="pasted-image.png"/>
          <p:cNvPicPr>
            <a:picLocks noChangeAspect="1"/>
          </p:cNvPicPr>
          <p:nvPr>
            <p:ph type="pic" idx="13"/>
          </p:nvPr>
        </p:nvPicPr>
        <p:blipFill>
          <a:blip r:embed="rId2">
            <a:extLst/>
          </a:blip>
          <a:srcRect l="0" t="0" r="0" b="0"/>
          <a:stretch>
            <a:fillRect/>
          </a:stretch>
        </p:blipFill>
        <p:spPr>
          <a:xfrm>
            <a:off x="1625600" y="0"/>
            <a:ext cx="9753601" cy="9753600"/>
          </a:xfrm>
          <a:prstGeom prst="rect">
            <a:avLst/>
          </a:prstGeom>
        </p:spPr>
      </p:pic>
      <p:sp>
        <p:nvSpPr>
          <p:cNvPr id="611" name="Shape 611"/>
          <p:cNvSpPr/>
          <p:nvPr/>
        </p:nvSpPr>
        <p:spPr>
          <a:xfrm>
            <a:off x="1814627" y="1993225"/>
            <a:ext cx="5275848" cy="1"/>
          </a:xfrm>
          <a:prstGeom prst="line">
            <a:avLst/>
          </a:prstGeom>
          <a:ln w="25400">
            <a:solidFill>
              <a:srgbClr val="FFFB00"/>
            </a:solidFill>
            <a:miter lim="400000"/>
          </a:ln>
        </p:spPr>
        <p:txBody>
          <a:bodyPr lIns="50800" tIns="50800" rIns="50800" bIns="50800" anchor="ctr"/>
          <a:lstStyle/>
          <a:p>
            <a:pPr>
              <a:defRPr sz="4000"/>
            </a:pPr>
          </a:p>
        </p:txBody>
      </p:sp>
      <p:sp>
        <p:nvSpPr>
          <p:cNvPr id="612" name="Shape 612"/>
          <p:cNvSpPr/>
          <p:nvPr/>
        </p:nvSpPr>
        <p:spPr>
          <a:xfrm>
            <a:off x="1814627" y="6973465"/>
            <a:ext cx="3944570" cy="1"/>
          </a:xfrm>
          <a:prstGeom prst="line">
            <a:avLst/>
          </a:prstGeom>
          <a:ln w="25400">
            <a:solidFill>
              <a:srgbClr val="FFFB00"/>
            </a:solidFill>
            <a:miter lim="400000"/>
          </a:ln>
        </p:spPr>
        <p:txBody>
          <a:bodyPr lIns="50800" tIns="50800" rIns="50800" bIns="50800" anchor="ctr"/>
          <a:lstStyle/>
          <a:p>
            <a:pPr>
              <a:defRPr sz="4000"/>
            </a:pPr>
          </a:p>
        </p:txBody>
      </p:sp>
      <p:sp>
        <p:nvSpPr>
          <p:cNvPr id="613" name="Shape 613"/>
          <p:cNvSpPr/>
          <p:nvPr/>
        </p:nvSpPr>
        <p:spPr>
          <a:xfrm>
            <a:off x="1814627" y="4084859"/>
            <a:ext cx="3944570" cy="1"/>
          </a:xfrm>
          <a:prstGeom prst="line">
            <a:avLst/>
          </a:prstGeom>
          <a:ln w="25400">
            <a:solidFill>
              <a:srgbClr val="FFFB00"/>
            </a:solidFill>
            <a:miter lim="400000"/>
          </a:ln>
        </p:spPr>
        <p:txBody>
          <a:bodyPr lIns="50800" tIns="50800" rIns="50800" bIns="50800" anchor="ctr"/>
          <a:lstStyle/>
          <a:p>
            <a:pPr>
              <a:defRPr sz="4000"/>
            </a:pPr>
          </a:p>
        </p:txBody>
      </p:sp>
      <p:sp>
        <p:nvSpPr>
          <p:cNvPr id="614" name="Shape 614"/>
          <p:cNvSpPr/>
          <p:nvPr/>
        </p:nvSpPr>
        <p:spPr>
          <a:xfrm>
            <a:off x="1814627" y="1561425"/>
            <a:ext cx="5275848" cy="1"/>
          </a:xfrm>
          <a:prstGeom prst="line">
            <a:avLst/>
          </a:prstGeom>
          <a:ln w="25400">
            <a:solidFill>
              <a:srgbClr val="FFFB00"/>
            </a:solidFill>
            <a:miter lim="400000"/>
          </a:ln>
        </p:spPr>
        <p:txBody>
          <a:bodyPr lIns="50800" tIns="50800" rIns="50800" bIns="50800" anchor="ctr"/>
          <a:lstStyle/>
          <a:p>
            <a:pPr>
              <a:defRPr sz="4000"/>
            </a:pPr>
          </a:p>
        </p:txBody>
      </p:sp>
      <p:sp>
        <p:nvSpPr>
          <p:cNvPr id="615" name="Shape 615"/>
          <p:cNvSpPr/>
          <p:nvPr/>
        </p:nvSpPr>
        <p:spPr>
          <a:xfrm>
            <a:off x="1814627" y="3627291"/>
            <a:ext cx="3358139" cy="1"/>
          </a:xfrm>
          <a:prstGeom prst="line">
            <a:avLst/>
          </a:prstGeom>
          <a:ln w="25400">
            <a:solidFill>
              <a:srgbClr val="FFFB00"/>
            </a:solidFill>
            <a:miter lim="400000"/>
          </a:ln>
        </p:spPr>
        <p:txBody>
          <a:bodyPr lIns="50800" tIns="50800" rIns="50800" bIns="50800" anchor="ctr"/>
          <a:lstStyle/>
          <a:p>
            <a:pPr>
              <a:defRPr sz="4000"/>
            </a:pPr>
          </a:p>
        </p:txBody>
      </p:sp>
      <p:sp>
        <p:nvSpPr>
          <p:cNvPr id="616" name="Shape 616"/>
          <p:cNvSpPr/>
          <p:nvPr/>
        </p:nvSpPr>
        <p:spPr>
          <a:xfrm>
            <a:off x="1670694" y="5693158"/>
            <a:ext cx="4509878" cy="1"/>
          </a:xfrm>
          <a:prstGeom prst="line">
            <a:avLst/>
          </a:prstGeom>
          <a:ln w="25400">
            <a:solidFill>
              <a:srgbClr val="FFFB00"/>
            </a:solidFill>
            <a:miter lim="400000"/>
          </a:ln>
        </p:spPr>
        <p:txBody>
          <a:bodyPr lIns="50800" tIns="50800" rIns="50800" bIns="50800" anchor="ctr"/>
          <a:lstStyle/>
          <a:p>
            <a:pPr>
              <a:defRPr sz="4000"/>
            </a:pPr>
          </a:p>
        </p:txBody>
      </p:sp>
      <p:sp>
        <p:nvSpPr>
          <p:cNvPr id="617" name="Shape 617"/>
          <p:cNvSpPr/>
          <p:nvPr/>
        </p:nvSpPr>
        <p:spPr>
          <a:xfrm>
            <a:off x="1814627" y="4876800"/>
            <a:ext cx="3699109" cy="0"/>
          </a:xfrm>
          <a:prstGeom prst="line">
            <a:avLst/>
          </a:prstGeom>
          <a:ln w="25400">
            <a:solidFill>
              <a:srgbClr val="FFFB00"/>
            </a:solidFill>
            <a:miter lim="400000"/>
          </a:ln>
        </p:spPr>
        <p:txBody>
          <a:bodyPr lIns="50800" tIns="50800" rIns="50800" bIns="50800" anchor="ctr"/>
          <a:lstStyle/>
          <a:p>
            <a:pPr>
              <a:defRPr sz="40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611"/>
                                        </p:tgtEl>
                                        <p:attrNameLst>
                                          <p:attrName>style.visibility</p:attrName>
                                        </p:attrNameLst>
                                      </p:cBhvr>
                                      <p:to>
                                        <p:strVal val="visible"/>
                                      </p:to>
                                    </p:set>
                                    <p:anim calcmode="lin" valueType="num">
                                      <p:cBhvr>
                                        <p:cTn id="7" dur="1000" fill="hold"/>
                                        <p:tgtEl>
                                          <p:spTgt spid="611"/>
                                        </p:tgtEl>
                                        <p:attrNameLst>
                                          <p:attrName>ppt_x</p:attrName>
                                        </p:attrNameLst>
                                      </p:cBhvr>
                                      <p:tavLst>
                                        <p:tav tm="0">
                                          <p:val>
                                            <p:strVal val="0-#ppt_w/2"/>
                                          </p:val>
                                        </p:tav>
                                        <p:tav tm="100000">
                                          <p:val>
                                            <p:strVal val="#ppt_x"/>
                                          </p:val>
                                        </p:tav>
                                      </p:tavLst>
                                    </p:anim>
                                    <p:anim calcmode="lin" valueType="num">
                                      <p:cBhvr>
                                        <p:cTn id="8" dur="1000" fill="hold"/>
                                        <p:tgtEl>
                                          <p:spTgt spid="6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lt" backwards="0">
                                    <p:tmAbs val="0"/>
                                  </p:iterate>
                                  <p:childTnLst>
                                    <p:set>
                                      <p:cBhvr>
                                        <p:cTn id="12" fill="hold"/>
                                        <p:tgtEl>
                                          <p:spTgt spid="612"/>
                                        </p:tgtEl>
                                        <p:attrNameLst>
                                          <p:attrName>style.visibility</p:attrName>
                                        </p:attrNameLst>
                                      </p:cBhvr>
                                      <p:to>
                                        <p:strVal val="visible"/>
                                      </p:to>
                                    </p:set>
                                    <p:anim calcmode="lin" valueType="num">
                                      <p:cBhvr>
                                        <p:cTn id="13" dur="1000" fill="hold"/>
                                        <p:tgtEl>
                                          <p:spTgt spid="612"/>
                                        </p:tgtEl>
                                        <p:attrNameLst>
                                          <p:attrName>ppt_x</p:attrName>
                                        </p:attrNameLst>
                                      </p:cBhvr>
                                      <p:tavLst>
                                        <p:tav tm="0">
                                          <p:val>
                                            <p:strVal val="0-#ppt_w/2"/>
                                          </p:val>
                                        </p:tav>
                                        <p:tav tm="100000">
                                          <p:val>
                                            <p:strVal val="#ppt_x"/>
                                          </p:val>
                                        </p:tav>
                                      </p:tavLst>
                                    </p:anim>
                                    <p:anim calcmode="lin" valueType="num">
                                      <p:cBhvr>
                                        <p:cTn id="14" dur="1000" fill="hold"/>
                                        <p:tgtEl>
                                          <p:spTgt spid="6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lt" backwards="0">
                                    <p:tmAbs val="0"/>
                                  </p:iterate>
                                  <p:childTnLst>
                                    <p:set>
                                      <p:cBhvr>
                                        <p:cTn id="18" fill="hold"/>
                                        <p:tgtEl>
                                          <p:spTgt spid="613"/>
                                        </p:tgtEl>
                                        <p:attrNameLst>
                                          <p:attrName>style.visibility</p:attrName>
                                        </p:attrNameLst>
                                      </p:cBhvr>
                                      <p:to>
                                        <p:strVal val="visible"/>
                                      </p:to>
                                    </p:set>
                                    <p:anim calcmode="lin" valueType="num">
                                      <p:cBhvr>
                                        <p:cTn id="19" dur="1000" fill="hold"/>
                                        <p:tgtEl>
                                          <p:spTgt spid="613"/>
                                        </p:tgtEl>
                                        <p:attrNameLst>
                                          <p:attrName>ppt_x</p:attrName>
                                        </p:attrNameLst>
                                      </p:cBhvr>
                                      <p:tavLst>
                                        <p:tav tm="0">
                                          <p:val>
                                            <p:strVal val="0-#ppt_w/2"/>
                                          </p:val>
                                        </p:tav>
                                        <p:tav tm="100000">
                                          <p:val>
                                            <p:strVal val="#ppt_x"/>
                                          </p:val>
                                        </p:tav>
                                      </p:tavLst>
                                    </p:anim>
                                    <p:anim calcmode="lin" valueType="num">
                                      <p:cBhvr>
                                        <p:cTn id="20" dur="1000" fill="hold"/>
                                        <p:tgtEl>
                                          <p:spTgt spid="6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lt" backwards="0">
                                    <p:tmAbs val="0"/>
                                  </p:iterate>
                                  <p:childTnLst>
                                    <p:set>
                                      <p:cBhvr>
                                        <p:cTn id="24" fill="hold"/>
                                        <p:tgtEl>
                                          <p:spTgt spid="614"/>
                                        </p:tgtEl>
                                        <p:attrNameLst>
                                          <p:attrName>style.visibility</p:attrName>
                                        </p:attrNameLst>
                                      </p:cBhvr>
                                      <p:to>
                                        <p:strVal val="visible"/>
                                      </p:to>
                                    </p:set>
                                    <p:anim calcmode="lin" valueType="num">
                                      <p:cBhvr>
                                        <p:cTn id="25" dur="1000" fill="hold"/>
                                        <p:tgtEl>
                                          <p:spTgt spid="614"/>
                                        </p:tgtEl>
                                        <p:attrNameLst>
                                          <p:attrName>ppt_x</p:attrName>
                                        </p:attrNameLst>
                                      </p:cBhvr>
                                      <p:tavLst>
                                        <p:tav tm="0">
                                          <p:val>
                                            <p:strVal val="0-#ppt_w/2"/>
                                          </p:val>
                                        </p:tav>
                                        <p:tav tm="100000">
                                          <p:val>
                                            <p:strVal val="#ppt_x"/>
                                          </p:val>
                                        </p:tav>
                                      </p:tavLst>
                                    </p:anim>
                                    <p:anim calcmode="lin" valueType="num">
                                      <p:cBhvr>
                                        <p:cTn id="26" dur="1000" fill="hold"/>
                                        <p:tgtEl>
                                          <p:spTgt spid="6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5" fill="hold">
                                  <p:stCondLst>
                                    <p:cond delay="0"/>
                                  </p:stCondLst>
                                  <p:iterate type="lt" backwards="0">
                                    <p:tmAbs val="0"/>
                                  </p:iterate>
                                  <p:childTnLst>
                                    <p:set>
                                      <p:cBhvr>
                                        <p:cTn id="30" fill="hold"/>
                                        <p:tgtEl>
                                          <p:spTgt spid="615"/>
                                        </p:tgtEl>
                                        <p:attrNameLst>
                                          <p:attrName>style.visibility</p:attrName>
                                        </p:attrNameLst>
                                      </p:cBhvr>
                                      <p:to>
                                        <p:strVal val="visible"/>
                                      </p:to>
                                    </p:set>
                                    <p:anim calcmode="lin" valueType="num">
                                      <p:cBhvr>
                                        <p:cTn id="31" dur="1000" fill="hold"/>
                                        <p:tgtEl>
                                          <p:spTgt spid="615"/>
                                        </p:tgtEl>
                                        <p:attrNameLst>
                                          <p:attrName>ppt_x</p:attrName>
                                        </p:attrNameLst>
                                      </p:cBhvr>
                                      <p:tavLst>
                                        <p:tav tm="0">
                                          <p:val>
                                            <p:strVal val="0-#ppt_w/2"/>
                                          </p:val>
                                        </p:tav>
                                        <p:tav tm="100000">
                                          <p:val>
                                            <p:strVal val="#ppt_x"/>
                                          </p:val>
                                        </p:tav>
                                      </p:tavLst>
                                    </p:anim>
                                    <p:anim calcmode="lin" valueType="num">
                                      <p:cBhvr>
                                        <p:cTn id="32" dur="1000" fill="hold"/>
                                        <p:tgtEl>
                                          <p:spTgt spid="6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 grpId="6" fill="hold">
                                  <p:stCondLst>
                                    <p:cond delay="0"/>
                                  </p:stCondLst>
                                  <p:iterate type="lt" backwards="0">
                                    <p:tmAbs val="0"/>
                                  </p:iterate>
                                  <p:childTnLst>
                                    <p:set>
                                      <p:cBhvr>
                                        <p:cTn id="36" fill="hold"/>
                                        <p:tgtEl>
                                          <p:spTgt spid="616"/>
                                        </p:tgtEl>
                                        <p:attrNameLst>
                                          <p:attrName>style.visibility</p:attrName>
                                        </p:attrNameLst>
                                      </p:cBhvr>
                                      <p:to>
                                        <p:strVal val="visible"/>
                                      </p:to>
                                    </p:set>
                                    <p:anim calcmode="lin" valueType="num">
                                      <p:cBhvr>
                                        <p:cTn id="37" dur="1000" fill="hold"/>
                                        <p:tgtEl>
                                          <p:spTgt spid="616"/>
                                        </p:tgtEl>
                                        <p:attrNameLst>
                                          <p:attrName>ppt_x</p:attrName>
                                        </p:attrNameLst>
                                      </p:cBhvr>
                                      <p:tavLst>
                                        <p:tav tm="0">
                                          <p:val>
                                            <p:strVal val="0-#ppt_w/2"/>
                                          </p:val>
                                        </p:tav>
                                        <p:tav tm="100000">
                                          <p:val>
                                            <p:strVal val="#ppt_x"/>
                                          </p:val>
                                        </p:tav>
                                      </p:tavLst>
                                    </p:anim>
                                    <p:anim calcmode="lin" valueType="num">
                                      <p:cBhvr>
                                        <p:cTn id="38" dur="1000" fill="hold"/>
                                        <p:tgtEl>
                                          <p:spTgt spid="6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8" presetID="2" grpId="7" fill="hold">
                                  <p:stCondLst>
                                    <p:cond delay="0"/>
                                  </p:stCondLst>
                                  <p:iterate type="lt" backwards="0">
                                    <p:tmAbs val="0"/>
                                  </p:iterate>
                                  <p:childTnLst>
                                    <p:set>
                                      <p:cBhvr>
                                        <p:cTn id="42" fill="hold"/>
                                        <p:tgtEl>
                                          <p:spTgt spid="617"/>
                                        </p:tgtEl>
                                        <p:attrNameLst>
                                          <p:attrName>style.visibility</p:attrName>
                                        </p:attrNameLst>
                                      </p:cBhvr>
                                      <p:to>
                                        <p:strVal val="visible"/>
                                      </p:to>
                                    </p:set>
                                    <p:anim calcmode="lin" valueType="num">
                                      <p:cBhvr>
                                        <p:cTn id="43" dur="1000" fill="hold"/>
                                        <p:tgtEl>
                                          <p:spTgt spid="617"/>
                                        </p:tgtEl>
                                        <p:attrNameLst>
                                          <p:attrName>ppt_x</p:attrName>
                                        </p:attrNameLst>
                                      </p:cBhvr>
                                      <p:tavLst>
                                        <p:tav tm="0">
                                          <p:val>
                                            <p:strVal val="0-#ppt_w/2"/>
                                          </p:val>
                                        </p:tav>
                                        <p:tav tm="100000">
                                          <p:val>
                                            <p:strVal val="#ppt_x"/>
                                          </p:val>
                                        </p:tav>
                                      </p:tavLst>
                                    </p:anim>
                                    <p:anim calcmode="lin" valueType="num">
                                      <p:cBhvr>
                                        <p:cTn id="44" dur="1000" fill="hold"/>
                                        <p:tgtEl>
                                          <p:spTgt spid="6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6" grpId="6"/>
      <p:bldP build="whole" bldLvl="1" animBg="1" rev="0" advAuto="0" spid="614" grpId="4"/>
      <p:bldP build="whole" bldLvl="1" animBg="1" rev="0" advAuto="0" spid="611" grpId="1"/>
      <p:bldP build="whole" bldLvl="1" animBg="1" rev="0" advAuto="0" spid="612" grpId="2"/>
      <p:bldP build="whole" bldLvl="1" animBg="1" rev="0" advAuto="0" spid="615" grpId="5"/>
      <p:bldP build="whole" bldLvl="1" animBg="1" rev="0" advAuto="0" spid="617" grpId="7"/>
      <p:bldP build="whole" bldLvl="1" animBg="1" rev="0" advAuto="0" spid="613" grpId="3"/>
    </p:bldLst>
  </p:timing>
</p:sld>
</file>

<file path=ppt/slides/slide1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title"/>
          </p:nvPr>
        </p:nvSpPr>
        <p:spPr>
          <a:prstGeom prst="rect">
            <a:avLst/>
          </a:prstGeom>
        </p:spPr>
        <p:txBody>
          <a:bodyPr/>
          <a:lstStyle/>
          <a:p>
            <a:pPr/>
            <a:r>
              <a:t>Create your own customized goals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1" name="pasted-image.tiff"/>
          <p:cNvPicPr>
            <a:picLocks noChangeAspect="1"/>
          </p:cNvPicPr>
          <p:nvPr>
            <p:ph type="pic" idx="13"/>
          </p:nvPr>
        </p:nvPicPr>
        <p:blipFill>
          <a:blip r:embed="rId2">
            <a:extLst/>
          </a:blip>
          <a:srcRect l="0" t="0" r="0" b="0"/>
          <a:stretch>
            <a:fillRect/>
          </a:stretch>
        </p:blipFill>
        <p:spPr>
          <a:xfrm>
            <a:off x="2412655" y="0"/>
            <a:ext cx="8179490" cy="97536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21"/>
                                        </p:tgtEl>
                                        <p:attrNameLst>
                                          <p:attrName>style.visibility</p:attrName>
                                        </p:attrNameLst>
                                      </p:cBhvr>
                                      <p:to>
                                        <p:strVal val="visible"/>
                                      </p:to>
                                    </p:set>
                                    <p:animEffect filter="dissolve" transition="in">
                                      <p:cBhvr>
                                        <p:cTn id="7" dur="1500"/>
                                        <p:tgtEl>
                                          <p:spTgt spid="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1" grpId="1"/>
    </p:bldLst>
  </p:timing>
</p:sld>
</file>

<file path=ppt/slides/slide1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623" name="Table 623"/>
          <p:cNvGraphicFramePr/>
          <p:nvPr/>
        </p:nvGraphicFramePr>
        <p:xfrm>
          <a:off x="661749" y="568309"/>
          <a:ext cx="11430001" cy="918682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810000"/>
                <a:gridCol w="3810000"/>
                <a:gridCol w="3810000"/>
              </a:tblGrid>
              <a:tr h="1837365">
                <a:tc>
                  <a:txBody>
                    <a:bodyPr/>
                    <a:lstStyle/>
                    <a:p>
                      <a:pPr defTabSz="457200">
                        <a:defRPr sz="3000"/>
                      </a:pPr>
                      <a:r>
                        <a:rPr sz="4900"/>
                        <a:t>S</a:t>
                      </a:r>
                      <a:r>
                        <a:t>pecific</a:t>
                      </a:r>
                    </a:p>
                  </a:txBody>
                  <a:tcPr marL="50800" marR="50800" marT="50800" marB="50800" anchor="ctr" anchorCtr="0" horzOverflow="overflow">
                    <a:blipFill rotWithShape="1">
                      <a:blip r:embed="rId2"/>
                      <a:srcRect l="0" t="0" r="0" b="0"/>
                      <a:tile tx="0" ty="0" sx="100000" sy="100000" flip="none" algn="tl"/>
                    </a:blipFill>
                  </a:tcPr>
                </a:tc>
                <a:tc>
                  <a:txBody>
                    <a:bodyPr/>
                    <a:lstStyle/>
                    <a:p>
                      <a:pPr defTabSz="457200">
                        <a:defRPr sz="1800">
                          <a:solidFill>
                            <a:srgbClr val="000000"/>
                          </a:solidFill>
                        </a:defRPr>
                      </a:pPr>
                      <a:r>
                        <a:rPr sz="3000">
                          <a:solidFill>
                            <a:srgbClr val="FFFFFF"/>
                          </a:solidFill>
                        </a:rPr>
                        <a:t>What exactly do I want to happen</a:t>
                      </a:r>
                    </a:p>
                  </a:txBody>
                  <a:tcPr marL="50800" marR="50800" marT="50800" marB="50800" anchor="ctr" anchorCtr="0" horzOverflow="overflow">
                    <a:blipFill rotWithShape="1">
                      <a:blip r:embed="rId2"/>
                      <a:srcRect l="0" t="0" r="0" b="0"/>
                      <a:tile tx="0" ty="0" sx="100000" sy="100000" flip="none" algn="tl"/>
                    </a:blipFill>
                  </a:tcPr>
                </a:tc>
                <a:tc>
                  <a:txBody>
                    <a:bodyPr/>
                    <a:lstStyle/>
                    <a:p>
                      <a:pPr defTabSz="457200">
                        <a:defRPr sz="3000"/>
                      </a:pPr>
                    </a:p>
                  </a:txBody>
                  <a:tcPr marL="50800" marR="50800" marT="50800" marB="50800" anchor="ctr" anchorCtr="0" horzOverflow="overflow">
                    <a:blipFill rotWithShape="1">
                      <a:blip r:embed="rId2"/>
                      <a:srcRect l="0" t="0" r="0" b="0"/>
                      <a:tile tx="0" ty="0" sx="100000" sy="100000" flip="none" algn="tl"/>
                    </a:blipFill>
                  </a:tcPr>
                </a:tc>
              </a:tr>
              <a:tr h="1837365">
                <a:tc>
                  <a:txBody>
                    <a:bodyPr/>
                    <a:lstStyle/>
                    <a:p>
                      <a:pPr defTabSz="457200">
                        <a:defRPr sz="3000"/>
                      </a:pPr>
                      <a:r>
                        <a:rPr sz="5200"/>
                        <a:t>M</a:t>
                      </a:r>
                      <a:r>
                        <a:t>easurable</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 know I will reach my goals when…</a:t>
                      </a:r>
                    </a:p>
                  </a:txBody>
                  <a:tcPr marL="50800" marR="50800" marT="50800" marB="50800" anchor="ctr" anchorCtr="0" horzOverflow="overflow"/>
                </a:tc>
                <a:tc>
                  <a:txBody>
                    <a:bodyPr/>
                    <a:lstStyle/>
                    <a:p>
                      <a:pPr defTabSz="914400">
                        <a:tabLst>
                          <a:tab pos="914400" algn="l"/>
                        </a:tabLst>
                        <a:defRPr sz="3000"/>
                      </a:pPr>
                    </a:p>
                  </a:txBody>
                  <a:tcPr marL="50800" marR="50800" marT="50800" marB="50800" anchor="ctr" anchorCtr="0" horzOverflow="overflow"/>
                </a:tc>
              </a:tr>
              <a:tr h="1837365">
                <a:tc>
                  <a:txBody>
                    <a:bodyPr/>
                    <a:lstStyle/>
                    <a:p>
                      <a:pPr defTabSz="457200">
                        <a:defRPr sz="3000"/>
                      </a:pPr>
                      <a:r>
                        <a:rPr sz="5000"/>
                        <a:t>A</a:t>
                      </a:r>
                      <a:r>
                        <a:t>ttainable</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With hard work is it possible to achieve this goal by the deadline?</a:t>
                      </a:r>
                    </a:p>
                  </a:txBody>
                  <a:tcPr marL="50800" marR="50800" marT="50800" marB="50800" anchor="ctr" anchorCtr="0" horzOverflow="overflow"/>
                </a:tc>
                <a:tc>
                  <a:txBody>
                    <a:bodyPr/>
                    <a:lstStyle/>
                    <a:p>
                      <a:pPr defTabSz="914400">
                        <a:tabLst>
                          <a:tab pos="914400" algn="l"/>
                        </a:tabLst>
                        <a:defRPr sz="3000"/>
                      </a:pPr>
                    </a:p>
                  </a:txBody>
                  <a:tcPr marL="50800" marR="50800" marT="50800" marB="50800" anchor="ctr" anchorCtr="0" horzOverflow="overflow"/>
                </a:tc>
              </a:tr>
              <a:tr h="1837365">
                <a:tc>
                  <a:txBody>
                    <a:bodyPr/>
                    <a:lstStyle/>
                    <a:p>
                      <a:pPr defTabSz="457200">
                        <a:defRPr sz="3000"/>
                      </a:pPr>
                      <a:r>
                        <a:rPr sz="5000"/>
                        <a:t>R</a:t>
                      </a:r>
                      <a:r>
                        <a:t>ealistic and </a:t>
                      </a:r>
                      <a:r>
                        <a:rPr sz="4400"/>
                        <a:t>R</a:t>
                      </a:r>
                      <a:r>
                        <a:t>elevant</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My goal is important enough to me to put a plan into action</a:t>
                      </a:r>
                    </a:p>
                  </a:txBody>
                  <a:tcPr marL="50800" marR="50800" marT="50800" marB="50800" anchor="ctr" anchorCtr="0" horzOverflow="overflow"/>
                </a:tc>
                <a:tc>
                  <a:txBody>
                    <a:bodyPr/>
                    <a:lstStyle/>
                    <a:p>
                      <a:pPr defTabSz="914400">
                        <a:tabLst>
                          <a:tab pos="914400" algn="l"/>
                        </a:tabLst>
                        <a:defRPr sz="3000"/>
                      </a:pPr>
                    </a:p>
                  </a:txBody>
                  <a:tcPr marL="50800" marR="50800" marT="50800" marB="50800" anchor="ctr" anchorCtr="0" horzOverflow="overflow"/>
                </a:tc>
              </a:tr>
              <a:tr h="1837365">
                <a:tc>
                  <a:txBody>
                    <a:bodyPr/>
                    <a:lstStyle/>
                    <a:p>
                      <a:pPr defTabSz="457200">
                        <a:defRPr sz="3000"/>
                      </a:pPr>
                      <a:r>
                        <a:rPr sz="5100"/>
                        <a:t>T</a:t>
                      </a:r>
                      <a:r>
                        <a:t>ime bound</a:t>
                      </a:r>
                    </a:p>
                  </a:txBody>
                  <a:tcPr marL="50800" marR="50800" marT="50800" marB="50800" anchor="ctr" anchorCtr="0" horzOverflow="overflow">
                    <a:lnB w="12700">
                      <a:miter lim="400000"/>
                    </a:lnB>
                    <a:blipFill rotWithShape="1">
                      <a:blip r:embed="rId3"/>
                      <a:srcRect l="0" t="0" r="0" b="0"/>
                      <a:tile tx="0" ty="0" sx="100000" sy="100000" flip="none" algn="tl"/>
                    </a:blipFill>
                  </a:tcPr>
                </a:tc>
                <a:tc>
                  <a:txBody>
                    <a:bodyPr/>
                    <a:lstStyle/>
                    <a:p>
                      <a:pPr defTabSz="914400">
                        <a:tabLst>
                          <a:tab pos="914400" algn="l"/>
                        </a:tabLst>
                        <a:defRPr sz="1800">
                          <a:solidFill>
                            <a:srgbClr val="000000"/>
                          </a:solidFill>
                        </a:defRPr>
                      </a:pPr>
                      <a:r>
                        <a:rPr sz="3000">
                          <a:solidFill>
                            <a:srgbClr val="3D3E3F">
                              <a:alpha val="90000"/>
                            </a:srgbClr>
                          </a:solidFill>
                        </a:rPr>
                        <a:t>I will reach my goal by</a:t>
                      </a:r>
                    </a:p>
                  </a:txBody>
                  <a:tcPr marL="50800" marR="50800" marT="50800" marB="50800" anchor="ctr" anchorCtr="0" horzOverflow="overflow">
                    <a:lnB w="12700">
                      <a:miter lim="400000"/>
                    </a:lnB>
                  </a:tcPr>
                </a:tc>
                <a:tc>
                  <a:txBody>
                    <a:bodyPr/>
                    <a:lstStyle/>
                    <a:p>
                      <a:pPr defTabSz="914400">
                        <a:tabLst>
                          <a:tab pos="914400" algn="l"/>
                        </a:tabLst>
                        <a:defRPr sz="3000"/>
                      </a:pP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sld>
</file>

<file path=ppt/slides/slide1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5" name="Shape 625"/>
          <p:cNvSpPr/>
          <p:nvPr>
            <p:ph type="title"/>
          </p:nvPr>
        </p:nvSpPr>
        <p:spPr>
          <a:prstGeom prst="rect">
            <a:avLst/>
          </a:prstGeom>
        </p:spPr>
        <p:txBody>
          <a:bodyPr/>
          <a:lstStyle>
            <a:lvl1pPr algn="l" defTabSz="452627">
              <a:defRPr sz="5247" u="sng">
                <a:solidFill>
                  <a:srgbClr val="000000"/>
                </a:solidFill>
                <a:latin typeface="Baskerville"/>
                <a:ea typeface="Baskerville"/>
                <a:cs typeface="Baskerville"/>
                <a:sym typeface="Baskerville"/>
                <a:hlinkClick r:id="rId2" invalidUrl="" action="" tgtFrame="" tooltip="" history="1" highlightClick="0" endSnd="0"/>
              </a:defRPr>
            </a:lvl1pPr>
          </a:lstStyle>
          <a:p>
            <a:pPr>
              <a:defRPr u="none">
                <a:effectLst/>
              </a:defRPr>
            </a:pPr>
            <a:r>
              <a:rPr u="sng">
                <a:hlinkClick r:id="rId2" invalidUrl="" action="" tgtFrame="" tooltip="" history="1" highlightClick="0" endSnd="0"/>
              </a:rPr>
              <a:t>https://www.scholastic.com/content/dam/teachers/blogs/genia-connell/migrated-files/smart_goal_planner.pdf</a:t>
            </a:r>
          </a:p>
        </p:txBody>
      </p:sp>
    </p:spTree>
  </p:cSld>
  <p:clrMapOvr>
    <a:masterClrMapping/>
  </p:clrMapOvr>
  <p:transition xmlns:p14="http://schemas.microsoft.com/office/powerpoint/2010/main" spd="med" advClick="1" p14:dur="1000"/>
</p:sld>
</file>

<file path=ppt/slides/slide1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7" name="Shape 627"/>
          <p:cNvSpPr/>
          <p:nvPr>
            <p:ph type="title"/>
          </p:nvPr>
        </p:nvSpPr>
        <p:spPr>
          <a:prstGeom prst="rect">
            <a:avLst/>
          </a:prstGeom>
        </p:spPr>
        <p:txBody>
          <a:bodyPr/>
          <a:lstStyle/>
          <a:p>
            <a:pPr/>
          </a:p>
        </p:txBody>
      </p:sp>
      <p:sp>
        <p:nvSpPr>
          <p:cNvPr id="628" name="Shape 628"/>
          <p:cNvSpPr/>
          <p:nvPr>
            <p:ph type="body" idx="1"/>
          </p:nvPr>
        </p:nvSpPr>
        <p:spPr>
          <a:xfrm>
            <a:off x="787400" y="2794000"/>
            <a:ext cx="11430000" cy="6795052"/>
          </a:xfrm>
          <a:prstGeom prst="rect">
            <a:avLst/>
          </a:prstGeom>
        </p:spPr>
        <p:txBody>
          <a:bodyPr/>
          <a:lstStyle/>
          <a:p>
            <a:pPr/>
            <a:r>
              <a:t>Work on your SMART goals for the next 3 minutes</a:t>
            </a:r>
          </a:p>
          <a:p>
            <a:pPr/>
            <a:r>
              <a:t>Brave participants share their goals</a:t>
            </a:r>
          </a:p>
          <a:p>
            <a:pPr/>
            <a:r>
              <a:t>Next month - Review your goals</a:t>
            </a:r>
          </a:p>
          <a:p>
            <a:pPr/>
            <a:r>
              <a:t>Any questions/comments/concerns?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2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8" grpId="1"/>
    </p:bldLst>
  </p:timing>
</p:sld>
</file>

<file path=ppt/slides/slide1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0" name="pasted-image.jpg"/>
          <p:cNvPicPr>
            <a:picLocks noChangeAspect="1"/>
          </p:cNvPicPr>
          <p:nvPr>
            <p:ph type="pic" idx="13"/>
          </p:nvPr>
        </p:nvPicPr>
        <p:blipFill>
          <a:blip r:embed="rId2">
            <a:extLst/>
          </a:blip>
          <a:srcRect l="2637" t="24810" r="4212" b="11987"/>
          <a:stretch>
            <a:fillRect/>
          </a:stretch>
        </p:blipFill>
        <p:spPr>
          <a:prstGeom prst="rect">
            <a:avLst/>
          </a:prstGeom>
        </p:spPr>
      </p:pic>
    </p:spTree>
  </p:cSld>
  <p:clrMapOvr>
    <a:masterClrMapping/>
  </p:clrMapOvr>
  <p:transition xmlns:p14="http://schemas.microsoft.com/office/powerpoint/2010/main" spd="med" advClick="1" p14:dur="1000"/>
</p:sld>
</file>

<file path=ppt/slides/slide1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2" name="Shape 632"/>
          <p:cNvSpPr/>
          <p:nvPr>
            <p:ph type="title"/>
          </p:nvPr>
        </p:nvSpPr>
        <p:spPr>
          <a:prstGeom prst="rect">
            <a:avLst/>
          </a:prstGeom>
        </p:spPr>
        <p:txBody>
          <a:bodyPr/>
          <a:lstStyle/>
          <a:p>
            <a:pPr/>
            <a:r>
              <a:t>Please fill out exit slip</a:t>
            </a:r>
          </a:p>
        </p:txBody>
      </p:sp>
      <p:sp>
        <p:nvSpPr>
          <p:cNvPr id="633" name="Shape 633"/>
          <p:cNvSpPr/>
          <p:nvPr>
            <p:ph type="body" idx="1"/>
          </p:nvPr>
        </p:nvSpPr>
        <p:spPr>
          <a:prstGeom prst="rect">
            <a:avLst/>
          </a:prstGeom>
        </p:spPr>
        <p:txBody>
          <a:bodyPr/>
          <a:lstStyle/>
          <a:p>
            <a:pPr/>
            <a:r>
              <a:t>What was the most important thing you learned</a:t>
            </a:r>
          </a:p>
          <a:p>
            <a:pPr/>
            <a:r>
              <a:t>Any questions?</a:t>
            </a:r>
          </a:p>
          <a:p>
            <a:pPr/>
            <a:r>
              <a:t>Any feedback?</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633"/>
                                        </p:tgtEl>
                                        <p:attrNameLst>
                                          <p:attrName>style.visibility</p:attrName>
                                        </p:attrNameLst>
                                      </p:cBhvr>
                                      <p:to>
                                        <p:strVal val="visible"/>
                                      </p:to>
                                    </p:set>
                                    <p:anim calcmode="lin" valueType="num">
                                      <p:cBhvr>
                                        <p:cTn id="7" dur="1000" fill="hold"/>
                                        <p:tgtEl>
                                          <p:spTgt spid="633"/>
                                        </p:tgtEl>
                                        <p:attrNameLst>
                                          <p:attrName>ppt_x</p:attrName>
                                        </p:attrNameLst>
                                      </p:cBhvr>
                                      <p:tavLst>
                                        <p:tav tm="0">
                                          <p:val>
                                            <p:strVal val="#ppt_x"/>
                                          </p:val>
                                        </p:tav>
                                        <p:tav tm="100000">
                                          <p:val>
                                            <p:strVal val="#ppt_x"/>
                                          </p:val>
                                        </p:tav>
                                      </p:tavLst>
                                    </p:anim>
                                    <p:anim calcmode="lin" valueType="num">
                                      <p:cBhvr>
                                        <p:cTn id="8" dur="1000" fill="hold"/>
                                        <p:tgtEl>
                                          <p:spTgt spid="6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3" grpId="1"/>
    </p:bldLst>
  </p:timing>
</p:sld>
</file>

<file path=ppt/slides/slide1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5" name="pasted-image.tiff"/>
          <p:cNvPicPr>
            <a:picLocks noChangeAspect="1"/>
          </p:cNvPicPr>
          <p:nvPr>
            <p:ph type="pic" idx="13"/>
          </p:nvPr>
        </p:nvPicPr>
        <p:blipFill>
          <a:blip r:embed="rId2">
            <a:extLst/>
          </a:blip>
          <a:srcRect l="1875" t="0" r="1875" b="0"/>
          <a:stretch>
            <a:fillRect/>
          </a:stretch>
        </p:blipFill>
        <p:spPr>
          <a:prstGeom prst="rect">
            <a:avLst/>
          </a:prstGeom>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body" idx="13"/>
          </p:nvPr>
        </p:nvSpPr>
        <p:spPr>
          <a:prstGeom prst="rect">
            <a:avLst/>
          </a:prstGeom>
        </p:spPr>
        <p:txBody>
          <a:bodyPr/>
          <a:lstStyle/>
          <a:p>
            <a:pPr defTabSz="914400">
              <a:tabLst>
                <a:tab pos="914400" algn="l"/>
              </a:tabLst>
            </a:pPr>
          </a:p>
        </p:txBody>
      </p:sp>
      <p:sp>
        <p:nvSpPr>
          <p:cNvPr id="171" name="Shape 171"/>
          <p:cNvSpPr/>
          <p:nvPr>
            <p:ph type="body" idx="14"/>
          </p:nvPr>
        </p:nvSpPr>
        <p:spPr>
          <a:xfrm>
            <a:off x="1092200" y="451520"/>
            <a:ext cx="10464800" cy="3668960"/>
          </a:xfrm>
          <a:prstGeom prst="rect">
            <a:avLst/>
          </a:prstGeom>
        </p:spPr>
        <p:txBody>
          <a:bodyPr/>
          <a:lstStyle>
            <a:lvl1pPr marL="383540" marR="40639" indent="-342900" defTabSz="914400">
              <a:spcBef>
                <a:spcPts val="0"/>
              </a:spcBef>
              <a:buClr>
                <a:srgbClr val="000000"/>
              </a:buClr>
              <a:buFont typeface="Times"/>
              <a:tabLst/>
              <a:defRPr sz="6800">
                <a:solidFill>
                  <a:srgbClr val="000000"/>
                </a:solidFill>
                <a:uFill>
                  <a:solidFill>
                    <a:srgbClr val="000000"/>
                  </a:solidFill>
                </a:uFill>
                <a:latin typeface="Verdana"/>
                <a:ea typeface="Verdana"/>
                <a:cs typeface="Verdana"/>
                <a:sym typeface="Verdana"/>
              </a:defRPr>
            </a:lvl1pPr>
          </a:lstStyle>
          <a:p>
            <a:pPr>
              <a:defRPr>
                <a:latin typeface="Times"/>
                <a:ea typeface="Times"/>
                <a:cs typeface="Times"/>
                <a:sym typeface="Times"/>
              </a:defRPr>
            </a:pPr>
            <a:r>
              <a:rPr>
                <a:latin typeface="Verdana"/>
                <a:ea typeface="Verdana"/>
                <a:cs typeface="Verdana"/>
                <a:sym typeface="Verdana"/>
              </a:rPr>
              <a:t>إذا كان أول ليلة من شهر رمضان صفدت الشياطين ومردة الجن</a:t>
            </a:r>
            <a:endParaRPr>
              <a:latin typeface="Verdana"/>
              <a:ea typeface="Verdana"/>
              <a:cs typeface="Verdana"/>
              <a:sym typeface="Verdana"/>
            </a:endParaRPr>
          </a:p>
        </p:txBody>
      </p:sp>
      <p:pic>
        <p:nvPicPr>
          <p:cNvPr id="172" name="pasted-image.tiff"/>
          <p:cNvPicPr>
            <a:picLocks noChangeAspect="1"/>
          </p:cNvPicPr>
          <p:nvPr/>
        </p:nvPicPr>
        <p:blipFill>
          <a:blip r:embed="rId2">
            <a:extLst/>
          </a:blip>
          <a:stretch>
            <a:fillRect/>
          </a:stretch>
        </p:blipFill>
        <p:spPr>
          <a:xfrm>
            <a:off x="1554860" y="3454400"/>
            <a:ext cx="10160001" cy="6350000"/>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p:nvPr>
        </p:nvSpPr>
        <p:spPr>
          <a:prstGeom prst="rect">
            <a:avLst/>
          </a:prstGeom>
        </p:spPr>
        <p:txBody>
          <a:bodyPr/>
          <a:lstStyle>
            <a:lvl1pPr defTabSz="543305">
              <a:defRPr sz="6882">
                <a:effectLst>
                  <a:outerShdw sx="100000" sy="100000" kx="0" ky="0" algn="b" rotWithShape="0" blurRad="35433" dist="47244" dir="3000000">
                    <a:srgbClr val="FFFFFF">
                      <a:alpha val="60000"/>
                    </a:srgbClr>
                  </a:outerShdw>
                </a:effectLst>
              </a:defRPr>
            </a:lvl1pPr>
          </a:lstStyle>
          <a:p>
            <a:pPr/>
            <a:r>
              <a:t>So, why do we continue to sin? </a:t>
            </a:r>
          </a:p>
        </p:txBody>
      </p:sp>
      <p:sp>
        <p:nvSpPr>
          <p:cNvPr id="175" name="Shape 175"/>
          <p:cNvSpPr/>
          <p:nvPr>
            <p:ph type="body" idx="1"/>
          </p:nvPr>
        </p:nvSpPr>
        <p:spPr>
          <a:prstGeom prst="rect">
            <a:avLst/>
          </a:prstGeom>
        </p:spPr>
        <p:txBody>
          <a:bodyPr/>
          <a:lstStyle/>
          <a:p>
            <a:pPr>
              <a:defRPr sz="6400"/>
            </a:pPr>
            <a:r>
              <a:t>Nafs</a:t>
            </a:r>
          </a:p>
          <a:p>
            <a:pPr>
              <a:defRPr sz="6400"/>
            </a:pPr>
            <a:r>
              <a:t>Other devils are not locked up</a:t>
            </a:r>
          </a:p>
          <a:p>
            <a:pPr>
              <a:defRPr sz="6400"/>
            </a:pPr>
            <a:r>
              <a:t>Bad habits take time to change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prstGeom prst="rect">
            <a:avLst/>
          </a:prstGeom>
        </p:spPr>
        <p:txBody>
          <a:bodyPr/>
          <a:lstStyle>
            <a:lvl1pPr defTabSz="543305">
              <a:defRPr sz="6882">
                <a:effectLst>
                  <a:outerShdw sx="100000" sy="100000" kx="0" ky="0" algn="b" rotWithShape="0" blurRad="35433" dist="47244" dir="3000000">
                    <a:srgbClr val="FFFFFF">
                      <a:alpha val="60000"/>
                    </a:srgbClr>
                  </a:outerShdw>
                </a:effectLst>
              </a:defRPr>
            </a:lvl1pPr>
          </a:lstStyle>
          <a:p>
            <a:pPr/>
            <a:r>
              <a:t>So, why do we continue to sin? </a:t>
            </a:r>
          </a:p>
        </p:txBody>
      </p:sp>
      <p:sp>
        <p:nvSpPr>
          <p:cNvPr id="178" name="Shape 178"/>
          <p:cNvSpPr/>
          <p:nvPr>
            <p:ph type="body" idx="1"/>
          </p:nvPr>
        </p:nvSpPr>
        <p:spPr>
          <a:prstGeom prst="rect">
            <a:avLst/>
          </a:prstGeom>
        </p:spPr>
        <p:txBody>
          <a:bodyPr/>
          <a:lstStyle/>
          <a:p>
            <a:pPr marL="383540" marR="40639" indent="-342900" defTabSz="914400">
              <a:spcBef>
                <a:spcPts val="500"/>
              </a:spcBef>
              <a:buClr>
                <a:srgbClr val="000000"/>
              </a:buClr>
              <a:buSzPct val="100000"/>
              <a:buFont typeface="Wingdings"/>
              <a:buChar char=""/>
              <a:defRPr sz="2400">
                <a:solidFill>
                  <a:srgbClr val="000000"/>
                </a:solidFill>
                <a:uFill>
                  <a:solidFill>
                    <a:srgbClr val="000000"/>
                  </a:solidFill>
                </a:uFill>
                <a:latin typeface="Times"/>
                <a:ea typeface="Times"/>
                <a:cs typeface="Times"/>
                <a:sym typeface="Times"/>
              </a:defRPr>
            </a:pPr>
          </a:p>
        </p:txBody>
      </p:sp>
      <p:pic>
        <p:nvPicPr>
          <p:cNvPr id="179" name="pasted-image.tiff"/>
          <p:cNvPicPr>
            <a:picLocks noChangeAspect="1"/>
          </p:cNvPicPr>
          <p:nvPr/>
        </p:nvPicPr>
        <p:blipFill>
          <a:blip r:embed="rId2">
            <a:extLst/>
          </a:blip>
          <a:stretch>
            <a:fillRect/>
          </a:stretch>
        </p:blipFill>
        <p:spPr>
          <a:xfrm>
            <a:off x="790376" y="2798564"/>
            <a:ext cx="10820401" cy="60960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79"/>
                                        </p:tgtEl>
                                        <p:attrNameLst>
                                          <p:attrName>style.visibility</p:attrName>
                                        </p:attrNameLst>
                                      </p:cBhvr>
                                      <p:to>
                                        <p:strVal val="visible"/>
                                      </p:to>
                                    </p:set>
                                    <p:anim calcmode="lin" valueType="num">
                                      <p:cBhvr>
                                        <p:cTn id="7" dur="1000" fill="hold"/>
                                        <p:tgtEl>
                                          <p:spTgt spid="179"/>
                                        </p:tgtEl>
                                        <p:attrNameLst>
                                          <p:attrName>ppt_w</p:attrName>
                                        </p:attrNameLst>
                                      </p:cBhvr>
                                      <p:tavLst>
                                        <p:tav tm="0">
                                          <p:val>
                                            <p:fltVal val="0"/>
                                          </p:val>
                                        </p:tav>
                                        <p:tav tm="100000">
                                          <p:val>
                                            <p:strVal val="#ppt_w"/>
                                          </p:val>
                                        </p:tav>
                                      </p:tavLst>
                                    </p:anim>
                                    <p:anim calcmode="lin" valueType="num">
                                      <p:cBhvr>
                                        <p:cTn id="8" dur="1000" fill="hold"/>
                                        <p:tgtEl>
                                          <p:spTgt spid="179"/>
                                        </p:tgtEl>
                                        <p:attrNameLst>
                                          <p:attrName>ppt_h</p:attrName>
                                        </p:attrNameLst>
                                      </p:cBhvr>
                                      <p:tavLst>
                                        <p:tav tm="0">
                                          <p:val>
                                            <p:fltVal val="0"/>
                                          </p:val>
                                        </p:tav>
                                        <p:tav tm="100000">
                                          <p:val>
                                            <p:strVal val="#ppt_h"/>
                                          </p:val>
                                        </p:tav>
                                      </p:tavLst>
                                    </p:anim>
                                    <p:anim calcmode="lin" valueType="num">
                                      <p:cBhvr>
                                        <p:cTn id="9" dur="1000" fill="hold"/>
                                        <p:tgtEl>
                                          <p:spTgt spid="1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title"/>
          </p:nvPr>
        </p:nvSpPr>
        <p:spPr>
          <a:prstGeom prst="rect">
            <a:avLst/>
          </a:prstGeom>
        </p:spPr>
        <p:txBody>
          <a:bodyPr/>
          <a:lstStyle/>
          <a:p>
            <a:pPr/>
            <a:r>
              <a:t>Learning objective</a:t>
            </a:r>
          </a:p>
        </p:txBody>
      </p:sp>
      <p:sp>
        <p:nvSpPr>
          <p:cNvPr id="124" name="Shape 124"/>
          <p:cNvSpPr/>
          <p:nvPr>
            <p:ph type="body" idx="1"/>
          </p:nvPr>
        </p:nvSpPr>
        <p:spPr>
          <a:prstGeom prst="rect">
            <a:avLst/>
          </a:prstGeom>
        </p:spPr>
        <p:txBody>
          <a:bodyPr/>
          <a:lstStyle/>
          <a:p>
            <a:pPr/>
            <a:r>
              <a:t>Primary purpose of fasting</a:t>
            </a:r>
          </a:p>
          <a:p>
            <a:pPr/>
            <a:r>
              <a:t>Why fast in Ramadan?</a:t>
            </a:r>
          </a:p>
          <a:p>
            <a:pPr/>
            <a:r>
              <a:t>Linguistic definition of Ramadan</a:t>
            </a:r>
          </a:p>
          <a:p>
            <a:pPr/>
            <a:r>
              <a:t>Why do we still commit sins?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4"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p:nvPr>
        </p:nvSpPr>
        <p:spPr>
          <a:xfrm>
            <a:off x="787400" y="112336"/>
            <a:ext cx="11430000" cy="1905001"/>
          </a:xfrm>
          <a:prstGeom prst="rect">
            <a:avLst/>
          </a:prstGeom>
        </p:spPr>
        <p:txBody>
          <a:bodyPr/>
          <a:lstStyle>
            <a:lvl1pPr marL="40639" marR="40639" defTabSz="914400">
              <a:buClr>
                <a:srgbClr val="000000"/>
              </a:buClr>
              <a:buFont typeface="Helvetica"/>
              <a:defRPr b="1" sz="5200">
                <a:solidFill>
                  <a:srgbClr val="000000"/>
                </a:solidFill>
                <a:uFill>
                  <a:solidFill>
                    <a:srgbClr val="000000"/>
                  </a:solidFill>
                </a:uFill>
                <a:latin typeface="Al Bayan"/>
                <a:ea typeface="Al Bayan"/>
                <a:cs typeface="Al Bayan"/>
                <a:sym typeface="Al Bayan"/>
              </a:defRPr>
            </a:lvl1pPr>
          </a:lstStyle>
          <a:p>
            <a:pPr>
              <a:defRPr>
                <a:effectLst/>
              </a:defRPr>
            </a:pPr>
            <a:r>
              <a:t>حقيقة الصوم</a:t>
            </a:r>
          </a:p>
        </p:txBody>
      </p:sp>
      <p:sp>
        <p:nvSpPr>
          <p:cNvPr id="182" name="Shape 182"/>
          <p:cNvSpPr/>
          <p:nvPr>
            <p:ph type="body" idx="1"/>
          </p:nvPr>
        </p:nvSpPr>
        <p:spPr>
          <a:xfrm>
            <a:off x="787400" y="1735175"/>
            <a:ext cx="11430000" cy="6773825"/>
          </a:xfrm>
          <a:prstGeom prst="rect">
            <a:avLst/>
          </a:prstGeom>
        </p:spPr>
        <p:txBody>
          <a:bodyPr/>
          <a:lstStyle/>
          <a:p>
            <a:pPr marL="738264" marR="40639" indent="-697624" algn="r" defTabSz="914400">
              <a:spcBef>
                <a:spcPts val="500"/>
              </a:spcBef>
              <a:buClr>
                <a:srgbClr val="000000"/>
              </a:buClr>
              <a:buSzPct val="100000"/>
              <a:buFont typeface="Wingdings"/>
              <a:buChar char=""/>
              <a:defRPr sz="5900">
                <a:solidFill>
                  <a:srgbClr val="000000"/>
                </a:solidFill>
                <a:uFill>
                  <a:solidFill>
                    <a:srgbClr val="000000"/>
                  </a:solidFill>
                </a:uFill>
                <a:latin typeface="Al Bayan"/>
                <a:ea typeface="Al Bayan"/>
                <a:cs typeface="Al Bayan"/>
                <a:sym typeface="Al Bayan"/>
              </a:defRPr>
            </a:pPr>
            <a:r>
              <a:t>هو الإمساك نهارا عن إدخال شيء عمدا أو خطأ بطنا أو ماله حكم البطن وعن شهوة الفرج بنية من أهله</a:t>
            </a:r>
          </a:p>
          <a:p>
            <a:pPr marL="383540" marR="40639" indent="-342900" defTabSz="914400">
              <a:spcBef>
                <a:spcPts val="500"/>
              </a:spcBef>
              <a:buClr>
                <a:srgbClr val="000000"/>
              </a:buClr>
              <a:buSzPct val="100000"/>
              <a:buFont typeface="Wingdings"/>
              <a:buChar char=""/>
              <a:defRPr sz="2900">
                <a:solidFill>
                  <a:srgbClr val="000000"/>
                </a:solidFill>
                <a:uFill>
                  <a:solidFill>
                    <a:srgbClr val="000000"/>
                  </a:solidFill>
                </a:uFill>
                <a:latin typeface="Baskerville"/>
                <a:ea typeface="Baskerville"/>
                <a:cs typeface="Baskerville"/>
                <a:sym typeface="Baskerville"/>
              </a:defRPr>
            </a:pPr>
          </a:p>
          <a:p>
            <a:pPr marL="383540" marR="40639" indent="-342900" defTabSz="914400">
              <a:spcBef>
                <a:spcPts val="500"/>
              </a:spcBef>
              <a:buClr>
                <a:srgbClr val="000000"/>
              </a:buClr>
              <a:buSzPct val="100000"/>
              <a:buFont typeface="Wingdings"/>
              <a:buChar char=""/>
              <a:defRPr sz="3300">
                <a:solidFill>
                  <a:srgbClr val="000000"/>
                </a:solidFill>
                <a:uFill>
                  <a:solidFill>
                    <a:srgbClr val="000000"/>
                  </a:solidFill>
                </a:uFill>
                <a:latin typeface="Baskerville"/>
                <a:ea typeface="Baskerville"/>
                <a:cs typeface="Baskerville"/>
                <a:sym typeface="Baskerville"/>
              </a:defRPr>
            </a:pPr>
            <a:r>
              <a:t>Fasting is to abstain during the day (true dawn until sunset) from allowing anything to enter into the stomach, whether intentionally or by mistake, or that, which has the same legal status of the stomach.  Fasting is to abstain from sexual gratification along with the intention of fasting</a:t>
            </a:r>
          </a:p>
        </p:txBody>
      </p:sp>
      <p:sp>
        <p:nvSpPr>
          <p:cNvPr id="183" name="Shape 183"/>
          <p:cNvSpPr/>
          <p:nvPr/>
        </p:nvSpPr>
        <p:spPr>
          <a:xfrm>
            <a:off x="9776866" y="3126654"/>
            <a:ext cx="1491286" cy="1"/>
          </a:xfrm>
          <a:prstGeom prst="line">
            <a:avLst/>
          </a:prstGeom>
          <a:ln w="152400">
            <a:solidFill>
              <a:schemeClr val="accent2">
                <a:satOff val="1875"/>
                <a:lumOff val="16453"/>
              </a:schemeClr>
            </a:solidFill>
            <a:miter lim="400000"/>
          </a:ln>
        </p:spPr>
        <p:txBody>
          <a:bodyPr lIns="50800" tIns="50800" rIns="50800" bIns="50800" anchor="ctr"/>
          <a:lstStyle/>
          <a:p>
            <a:pPr>
              <a:defRPr sz="40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anim calcmode="lin" valueType="num">
                                      <p:cBhvr>
                                        <p:cTn id="7" dur="1000" fill="hold"/>
                                        <p:tgtEl>
                                          <p:spTgt spid="182">
                                            <p:bg/>
                                          </p:spTgt>
                                        </p:tgtEl>
                                        <p:attrNameLst>
                                          <p:attrName>ppt_w</p:attrName>
                                        </p:attrNameLst>
                                      </p:cBhvr>
                                      <p:tavLst>
                                        <p:tav tm="0">
                                          <p:val>
                                            <p:fltVal val="0"/>
                                          </p:val>
                                        </p:tav>
                                        <p:tav tm="100000">
                                          <p:val>
                                            <p:strVal val="#ppt_w"/>
                                          </p:val>
                                        </p:tav>
                                      </p:tavLst>
                                    </p:anim>
                                    <p:anim calcmode="lin" valueType="num">
                                      <p:cBhvr>
                                        <p:cTn id="8" dur="1000" fill="hold"/>
                                        <p:tgtEl>
                                          <p:spTgt spid="182">
                                            <p:bg/>
                                          </p:spTgt>
                                        </p:tgtEl>
                                        <p:attrNameLst>
                                          <p:attrName>ppt_h</p:attrName>
                                        </p:attrNameLst>
                                      </p:cBhvr>
                                      <p:tavLst>
                                        <p:tav tm="0">
                                          <p:val>
                                            <p:fltVal val="0"/>
                                          </p:val>
                                        </p:tav>
                                        <p:tav tm="100000">
                                          <p:val>
                                            <p:strVal val="#ppt_h"/>
                                          </p:val>
                                        </p:tav>
                                      </p:tavLst>
                                    </p:anim>
                                    <p:anim calcmode="lin" valueType="num">
                                      <p:cBhvr>
                                        <p:cTn id="9" dur="1000" fill="hold"/>
                                        <p:tgtEl>
                                          <p:spTgt spid="1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2">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8" presetID="15" grpId="1" fill="hold">
                                  <p:stCondLst>
                                    <p:cond delay="0"/>
                                  </p:stCondLst>
                                  <p:iterate type="el" backwards="0">
                                    <p:tmAbs val="0"/>
                                  </p:iterate>
                                  <p:childTnLst>
                                    <p:set>
                                      <p:cBhvr>
                                        <p:cTn id="12" fill="hold"/>
                                        <p:tgtEl>
                                          <p:spTgt spid="182">
                                            <p:txEl>
                                              <p:pRg st="0" end="0"/>
                                            </p:txEl>
                                          </p:spTgt>
                                        </p:tgtEl>
                                        <p:attrNameLst>
                                          <p:attrName>style.visibility</p:attrName>
                                        </p:attrNameLst>
                                      </p:cBhvr>
                                      <p:to>
                                        <p:strVal val="visible"/>
                                      </p:to>
                                    </p:set>
                                    <p:anim calcmode="lin" valueType="num">
                                      <p:cBhvr>
                                        <p:cTn id="13" dur="1000" fill="hold"/>
                                        <p:tgtEl>
                                          <p:spTgt spid="1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 grpId="2" fill="hold">
                                  <p:stCondLst>
                                    <p:cond delay="0"/>
                                  </p:stCondLst>
                                  <p:iterate type="lt" backwards="0">
                                    <p:tmAbs val="0"/>
                                  </p:iterate>
                                  <p:childTnLst>
                                    <p:set>
                                      <p:cBhvr>
                                        <p:cTn id="20" fill="hold"/>
                                        <p:tgtEl>
                                          <p:spTgt spid="183"/>
                                        </p:tgtEl>
                                        <p:attrNameLst>
                                          <p:attrName>style.visibility</p:attrName>
                                        </p:attrNameLst>
                                      </p:cBhvr>
                                      <p:to>
                                        <p:strVal val="visible"/>
                                      </p:to>
                                    </p:set>
                                    <p:anim calcmode="lin" valueType="num">
                                      <p:cBhvr>
                                        <p:cTn id="21" dur="1000" fill="hold"/>
                                        <p:tgtEl>
                                          <p:spTgt spid="183"/>
                                        </p:tgtEl>
                                        <p:attrNameLst>
                                          <p:attrName>ppt_x</p:attrName>
                                        </p:attrNameLst>
                                      </p:cBhvr>
                                      <p:tavLst>
                                        <p:tav tm="0">
                                          <p:val>
                                            <p:strVal val="0-#ppt_w/2"/>
                                          </p:val>
                                        </p:tav>
                                        <p:tav tm="100000">
                                          <p:val>
                                            <p:strVal val="#ppt_x"/>
                                          </p:val>
                                        </p:tav>
                                      </p:tavLst>
                                    </p:anim>
                                    <p:anim calcmode="lin" valueType="num">
                                      <p:cBhvr>
                                        <p:cTn id="22"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15" grpId="1" fill="hold">
                                  <p:stCondLst>
                                    <p:cond delay="0"/>
                                  </p:stCondLst>
                                  <p:iterate type="el" backwards="0">
                                    <p:tmAbs val="0"/>
                                  </p:iterate>
                                  <p:childTnLst>
                                    <p:set>
                                      <p:cBhvr>
                                        <p:cTn id="26" fill="hold"/>
                                        <p:tgtEl>
                                          <p:spTgt spid="182">
                                            <p:txEl>
                                              <p:pRg st="1" end="1"/>
                                            </p:txEl>
                                          </p:spTgt>
                                        </p:tgtEl>
                                        <p:attrNameLst>
                                          <p:attrName>style.visibility</p:attrName>
                                        </p:attrNameLst>
                                      </p:cBhvr>
                                      <p:to>
                                        <p:strVal val="visible"/>
                                      </p:to>
                                    </p:set>
                                    <p:anim calcmode="lin" valueType="num">
                                      <p:cBhvr>
                                        <p:cTn id="27" dur="1000" fill="hold"/>
                                        <p:tgtEl>
                                          <p:spTgt spid="182">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82">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8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8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15" grpId="1" fill="hold">
                                  <p:stCondLst>
                                    <p:cond delay="0"/>
                                  </p:stCondLst>
                                  <p:iterate type="el" backwards="0">
                                    <p:tmAbs val="0"/>
                                  </p:iterate>
                                  <p:childTnLst>
                                    <p:set>
                                      <p:cBhvr>
                                        <p:cTn id="34" fill="hold"/>
                                        <p:tgtEl>
                                          <p:spTgt spid="182">
                                            <p:txEl>
                                              <p:pRg st="2" end="2"/>
                                            </p:txEl>
                                          </p:spTgt>
                                        </p:tgtEl>
                                        <p:attrNameLst>
                                          <p:attrName>style.visibility</p:attrName>
                                        </p:attrNameLst>
                                      </p:cBhvr>
                                      <p:to>
                                        <p:strVal val="visible"/>
                                      </p:to>
                                    </p:set>
                                    <p:anim calcmode="lin" valueType="num">
                                      <p:cBhvr>
                                        <p:cTn id="35" dur="1000" fill="hold"/>
                                        <p:tgtEl>
                                          <p:spTgt spid="182">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182">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18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8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P build="whole" bldLvl="1" animBg="1" rev="0" advAuto="0" spid="183"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When should children start fasting? </a:t>
            </a:r>
          </a:p>
        </p:txBody>
      </p:sp>
      <p:sp>
        <p:nvSpPr>
          <p:cNvPr id="186" name="Shape 186"/>
          <p:cNvSpPr/>
          <p:nvPr>
            <p:ph type="body" idx="1"/>
          </p:nvPr>
        </p:nvSpPr>
        <p:spPr>
          <a:prstGeom prst="rect">
            <a:avLst/>
          </a:prstGeom>
        </p:spPr>
        <p:txBody>
          <a:bodyPr/>
          <a:lstStyle/>
          <a:p>
            <a:pPr/>
          </a:p>
        </p:txBody>
      </p:sp>
      <p:pic>
        <p:nvPicPr>
          <p:cNvPr id="187" name="pasted-image.tiff"/>
          <p:cNvPicPr>
            <a:picLocks noChangeAspect="1"/>
          </p:cNvPicPr>
          <p:nvPr/>
        </p:nvPicPr>
        <p:blipFill>
          <a:blip r:embed="rId2">
            <a:extLst/>
          </a:blip>
          <a:stretch>
            <a:fillRect/>
          </a:stretch>
        </p:blipFill>
        <p:spPr>
          <a:xfrm>
            <a:off x="7052419" y="3248421"/>
            <a:ext cx="5080001" cy="5118101"/>
          </a:xfrm>
          <a:prstGeom prst="rect">
            <a:avLst/>
          </a:prstGeom>
          <a:ln w="12700">
            <a:miter lim="400000"/>
          </a:ln>
        </p:spPr>
      </p:pic>
      <p:pic>
        <p:nvPicPr>
          <p:cNvPr id="188" name="pasted-image.tiff"/>
          <p:cNvPicPr>
            <a:picLocks noChangeAspect="1"/>
          </p:cNvPicPr>
          <p:nvPr/>
        </p:nvPicPr>
        <p:blipFill>
          <a:blip r:embed="rId3">
            <a:extLst/>
          </a:blip>
          <a:stretch>
            <a:fillRect/>
          </a:stretch>
        </p:blipFill>
        <p:spPr>
          <a:xfrm>
            <a:off x="1501278" y="3267471"/>
            <a:ext cx="5029201" cy="50800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87"/>
                                        </p:tgtEl>
                                        <p:attrNameLst>
                                          <p:attrName>style.visibility</p:attrName>
                                        </p:attrNameLst>
                                      </p:cBhvr>
                                      <p:to>
                                        <p:strVal val="visible"/>
                                      </p:to>
                                    </p:set>
                                    <p:anim calcmode="lin" valueType="num">
                                      <p:cBhvr>
                                        <p:cTn id="7" dur="1000" fill="hold"/>
                                        <p:tgtEl>
                                          <p:spTgt spid="187"/>
                                        </p:tgtEl>
                                        <p:attrNameLst>
                                          <p:attrName>ppt_w</p:attrName>
                                        </p:attrNameLst>
                                      </p:cBhvr>
                                      <p:tavLst>
                                        <p:tav tm="0">
                                          <p:val>
                                            <p:fltVal val="0"/>
                                          </p:val>
                                        </p:tav>
                                        <p:tav tm="100000">
                                          <p:val>
                                            <p:strVal val="#ppt_w"/>
                                          </p:val>
                                        </p:tav>
                                      </p:tavLst>
                                    </p:anim>
                                    <p:anim calcmode="lin" valueType="num">
                                      <p:cBhvr>
                                        <p:cTn id="8" dur="1000" fill="hold"/>
                                        <p:tgtEl>
                                          <p:spTgt spid="187"/>
                                        </p:tgtEl>
                                        <p:attrNameLst>
                                          <p:attrName>ppt_h</p:attrName>
                                        </p:attrNameLst>
                                      </p:cBhvr>
                                      <p:tavLst>
                                        <p:tav tm="0">
                                          <p:val>
                                            <p:fltVal val="0"/>
                                          </p:val>
                                        </p:tav>
                                        <p:tav tm="100000">
                                          <p:val>
                                            <p:strVal val="#ppt_h"/>
                                          </p:val>
                                        </p:tav>
                                      </p:tavLst>
                                    </p:anim>
                                    <p:anim calcmode="lin" valueType="num">
                                      <p:cBhvr>
                                        <p:cTn id="9" dur="1000" fill="hold"/>
                                        <p:tgtEl>
                                          <p:spTgt spid="1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15" grpId="2" fill="hold">
                                  <p:stCondLst>
                                    <p:cond delay="0"/>
                                  </p:stCondLst>
                                  <p:iterate type="el" backwards="0">
                                    <p:tmAbs val="0"/>
                                  </p:iterate>
                                  <p:childTnLst>
                                    <p:set>
                                      <p:cBhvr>
                                        <p:cTn id="14" fill="hold"/>
                                        <p:tgtEl>
                                          <p:spTgt spid="188"/>
                                        </p:tgtEl>
                                        <p:attrNameLst>
                                          <p:attrName>style.visibility</p:attrName>
                                        </p:attrNameLst>
                                      </p:cBhvr>
                                      <p:to>
                                        <p:strVal val="visible"/>
                                      </p:to>
                                    </p:set>
                                    <p:anim calcmode="lin" valueType="num">
                                      <p:cBhvr>
                                        <p:cTn id="15" dur="1000" fill="hold"/>
                                        <p:tgtEl>
                                          <p:spTgt spid="188"/>
                                        </p:tgtEl>
                                        <p:attrNameLst>
                                          <p:attrName>ppt_w</p:attrName>
                                        </p:attrNameLst>
                                      </p:cBhvr>
                                      <p:tavLst>
                                        <p:tav tm="0">
                                          <p:val>
                                            <p:fltVal val="0"/>
                                          </p:val>
                                        </p:tav>
                                        <p:tav tm="100000">
                                          <p:val>
                                            <p:strVal val="#ppt_w"/>
                                          </p:val>
                                        </p:tav>
                                      </p:tavLst>
                                    </p:anim>
                                    <p:anim calcmode="lin" valueType="num">
                                      <p:cBhvr>
                                        <p:cTn id="16" dur="1000" fill="hold"/>
                                        <p:tgtEl>
                                          <p:spTgt spid="188"/>
                                        </p:tgtEl>
                                        <p:attrNameLst>
                                          <p:attrName>ppt_h</p:attrName>
                                        </p:attrNameLst>
                                      </p:cBhvr>
                                      <p:tavLst>
                                        <p:tav tm="0">
                                          <p:val>
                                            <p:fltVal val="0"/>
                                          </p:val>
                                        </p:tav>
                                        <p:tav tm="100000">
                                          <p:val>
                                            <p:strVal val="#ppt_h"/>
                                          </p:val>
                                        </p:tav>
                                      </p:tavLst>
                                    </p:anim>
                                    <p:anim calcmode="lin" valueType="num">
                                      <p:cBhvr>
                                        <p:cTn id="17" dur="1000" fill="hold"/>
                                        <p:tgtEl>
                                          <p:spTgt spid="1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P build="whole" bldLvl="1" animBg="1" rev="0" advAuto="0" spid="188"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body" idx="13"/>
          </p:nvPr>
        </p:nvSpPr>
        <p:spPr>
          <a:prstGeom prst="rect">
            <a:avLst/>
          </a:prstGeom>
        </p:spPr>
        <p:txBody>
          <a:bodyPr/>
          <a:lstStyle/>
          <a:p>
            <a:pPr defTabSz="914400">
              <a:tabLst>
                <a:tab pos="914400" algn="l"/>
              </a:tabLst>
            </a:pPr>
          </a:p>
        </p:txBody>
      </p:sp>
      <p:sp>
        <p:nvSpPr>
          <p:cNvPr id="191" name="Shape 191"/>
          <p:cNvSpPr/>
          <p:nvPr>
            <p:ph type="body" idx="14"/>
          </p:nvPr>
        </p:nvSpPr>
        <p:spPr>
          <a:xfrm>
            <a:off x="1270000" y="1786496"/>
            <a:ext cx="10464800" cy="5647208"/>
          </a:xfrm>
          <a:prstGeom prst="rect">
            <a:avLst/>
          </a:prstGeom>
        </p:spPr>
        <p:txBody>
          <a:bodyPr/>
          <a:lstStyle/>
          <a:p>
            <a:pPr defTabSz="914400">
              <a:tabLst>
                <a:tab pos="914400" algn="l"/>
              </a:tabLst>
              <a:defRPr sz="9800"/>
            </a:pPr>
            <a:r>
              <a:t>إن الله تجاوز لي عن أمتي الخطأ والنسيان وما استكرهوا عليه</a:t>
            </a:r>
          </a:p>
          <a:p>
            <a:pPr defTabSz="457200" rtl="1">
              <a:spcBef>
                <a:spcPts val="0"/>
              </a:spcBef>
              <a:tabLst/>
              <a:defRPr sz="1400">
                <a:solidFill>
                  <a:srgbClr val="000000"/>
                </a:solidFill>
                <a:latin typeface="Tahoma"/>
                <a:ea typeface="Tahoma"/>
                <a:cs typeface="Tahoma"/>
                <a:sym typeface="Tahoma"/>
              </a:defRPr>
            </a:pP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p:nvPr>
        </p:nvSpPr>
        <p:spPr>
          <a:prstGeom prst="rect">
            <a:avLst/>
          </a:prstGeom>
        </p:spPr>
        <p:txBody>
          <a:bodyPr/>
          <a:lstStyle>
            <a:lvl1pPr defTabSz="560831">
              <a:defRPr sz="7104">
                <a:effectLst>
                  <a:outerShdw sx="100000" sy="100000" kx="0" ky="0" algn="b" rotWithShape="0" blurRad="36576" dist="48768" dir="3000000">
                    <a:srgbClr val="FFFFFF">
                      <a:alpha val="60000"/>
                    </a:srgbClr>
                  </a:outerShdw>
                </a:effectLst>
              </a:defRPr>
            </a:lvl1pPr>
          </a:lstStyle>
          <a:p>
            <a:pPr/>
            <a:r>
              <a:t>Allah has forgiven the ummah</a:t>
            </a:r>
          </a:p>
        </p:txBody>
      </p:sp>
      <p:pic>
        <p:nvPicPr>
          <p:cNvPr id="194" name="pasted-image.tiff"/>
          <p:cNvPicPr>
            <a:picLocks noChangeAspect="1"/>
          </p:cNvPicPr>
          <p:nvPr/>
        </p:nvPicPr>
        <p:blipFill>
          <a:blip r:embed="rId2">
            <a:extLst/>
          </a:blip>
          <a:stretch>
            <a:fillRect/>
          </a:stretch>
        </p:blipFill>
        <p:spPr>
          <a:xfrm>
            <a:off x="467081" y="2525160"/>
            <a:ext cx="4653312" cy="3855140"/>
          </a:xfrm>
          <a:prstGeom prst="rect">
            <a:avLst/>
          </a:prstGeom>
          <a:ln w="12700">
            <a:miter lim="400000"/>
          </a:ln>
        </p:spPr>
      </p:pic>
      <p:pic>
        <p:nvPicPr>
          <p:cNvPr id="195" name="pasted-image.tiff"/>
          <p:cNvPicPr>
            <a:picLocks noChangeAspect="1"/>
          </p:cNvPicPr>
          <p:nvPr/>
        </p:nvPicPr>
        <p:blipFill>
          <a:blip r:embed="rId3">
            <a:extLst/>
          </a:blip>
          <a:stretch>
            <a:fillRect/>
          </a:stretch>
        </p:blipFill>
        <p:spPr>
          <a:xfrm>
            <a:off x="7980253" y="2460942"/>
            <a:ext cx="4865437" cy="3983577"/>
          </a:xfrm>
          <a:prstGeom prst="rect">
            <a:avLst/>
          </a:prstGeom>
          <a:ln w="12700">
            <a:miter lim="400000"/>
          </a:ln>
        </p:spPr>
      </p:pic>
      <p:pic>
        <p:nvPicPr>
          <p:cNvPr id="196" name="pasted-image.jpg"/>
          <p:cNvPicPr>
            <a:picLocks noChangeAspect="1"/>
          </p:cNvPicPr>
          <p:nvPr/>
        </p:nvPicPr>
        <p:blipFill>
          <a:blip r:embed="rId4">
            <a:extLst/>
          </a:blip>
          <a:stretch>
            <a:fillRect/>
          </a:stretch>
        </p:blipFill>
        <p:spPr>
          <a:xfrm>
            <a:off x="3602655" y="7013484"/>
            <a:ext cx="5242345" cy="385514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94"/>
                                        </p:tgtEl>
                                        <p:attrNameLst>
                                          <p:attrName>style.visibility</p:attrName>
                                        </p:attrNameLst>
                                      </p:cBhvr>
                                      <p:to>
                                        <p:strVal val="visible"/>
                                      </p:to>
                                    </p:set>
                                    <p:anim calcmode="lin" valueType="num">
                                      <p:cBhvr>
                                        <p:cTn id="7" dur="1000" fill="hold"/>
                                        <p:tgtEl>
                                          <p:spTgt spid="194"/>
                                        </p:tgtEl>
                                        <p:attrNameLst>
                                          <p:attrName>ppt_w</p:attrName>
                                        </p:attrNameLst>
                                      </p:cBhvr>
                                      <p:tavLst>
                                        <p:tav tm="0">
                                          <p:val>
                                            <p:fltVal val="0"/>
                                          </p:val>
                                        </p:tav>
                                        <p:tav tm="100000">
                                          <p:val>
                                            <p:strVal val="#ppt_w"/>
                                          </p:val>
                                        </p:tav>
                                      </p:tavLst>
                                    </p:anim>
                                    <p:anim calcmode="lin" valueType="num">
                                      <p:cBhvr>
                                        <p:cTn id="8" dur="1000" fill="hold"/>
                                        <p:tgtEl>
                                          <p:spTgt spid="194"/>
                                        </p:tgtEl>
                                        <p:attrNameLst>
                                          <p:attrName>ppt_h</p:attrName>
                                        </p:attrNameLst>
                                      </p:cBhvr>
                                      <p:tavLst>
                                        <p:tav tm="0">
                                          <p:val>
                                            <p:fltVal val="0"/>
                                          </p:val>
                                        </p:tav>
                                        <p:tav tm="100000">
                                          <p:val>
                                            <p:strVal val="#ppt_h"/>
                                          </p:val>
                                        </p:tav>
                                      </p:tavLst>
                                    </p:anim>
                                    <p:anim calcmode="lin" valueType="num">
                                      <p:cBhvr>
                                        <p:cTn id="9" dur="1000" fill="hold"/>
                                        <p:tgtEl>
                                          <p:spTgt spid="1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15" grpId="2" fill="hold">
                                  <p:stCondLst>
                                    <p:cond delay="0"/>
                                  </p:stCondLst>
                                  <p:iterate type="el" backwards="0">
                                    <p:tmAbs val="0"/>
                                  </p:iterate>
                                  <p:childTnLst>
                                    <p:set>
                                      <p:cBhvr>
                                        <p:cTn id="14" fill="hold"/>
                                        <p:tgtEl>
                                          <p:spTgt spid="195"/>
                                        </p:tgtEl>
                                        <p:attrNameLst>
                                          <p:attrName>style.visibility</p:attrName>
                                        </p:attrNameLst>
                                      </p:cBhvr>
                                      <p:to>
                                        <p:strVal val="visible"/>
                                      </p:to>
                                    </p:set>
                                    <p:anim calcmode="lin" valueType="num">
                                      <p:cBhvr>
                                        <p:cTn id="15" dur="1000" fill="hold"/>
                                        <p:tgtEl>
                                          <p:spTgt spid="195"/>
                                        </p:tgtEl>
                                        <p:attrNameLst>
                                          <p:attrName>ppt_w</p:attrName>
                                        </p:attrNameLst>
                                      </p:cBhvr>
                                      <p:tavLst>
                                        <p:tav tm="0">
                                          <p:val>
                                            <p:fltVal val="0"/>
                                          </p:val>
                                        </p:tav>
                                        <p:tav tm="100000">
                                          <p:val>
                                            <p:strVal val="#ppt_w"/>
                                          </p:val>
                                        </p:tav>
                                      </p:tavLst>
                                    </p:anim>
                                    <p:anim calcmode="lin" valueType="num">
                                      <p:cBhvr>
                                        <p:cTn id="16" dur="1000" fill="hold"/>
                                        <p:tgtEl>
                                          <p:spTgt spid="195"/>
                                        </p:tgtEl>
                                        <p:attrNameLst>
                                          <p:attrName>ppt_h</p:attrName>
                                        </p:attrNameLst>
                                      </p:cBhvr>
                                      <p:tavLst>
                                        <p:tav tm="0">
                                          <p:val>
                                            <p:fltVal val="0"/>
                                          </p:val>
                                        </p:tav>
                                        <p:tav tm="100000">
                                          <p:val>
                                            <p:strVal val="#ppt_h"/>
                                          </p:val>
                                        </p:tav>
                                      </p:tavLst>
                                    </p:anim>
                                    <p:anim calcmode="lin" valueType="num">
                                      <p:cBhvr>
                                        <p:cTn id="17" dur="1000" fill="hold"/>
                                        <p:tgtEl>
                                          <p:spTgt spid="19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3" fill="hold">
                                  <p:stCondLst>
                                    <p:cond delay="0"/>
                                  </p:stCondLst>
                                  <p:iterate type="el" backwards="0">
                                    <p:tmAbs val="0"/>
                                  </p:iterate>
                                  <p:childTnLst>
                                    <p:set>
                                      <p:cBhvr>
                                        <p:cTn id="22" fill="hold"/>
                                        <p:tgtEl>
                                          <p:spTgt spid="196"/>
                                        </p:tgtEl>
                                        <p:attrNameLst>
                                          <p:attrName>style.visibility</p:attrName>
                                        </p:attrNameLst>
                                      </p:cBhvr>
                                      <p:to>
                                        <p:strVal val="visible"/>
                                      </p:to>
                                    </p:set>
                                    <p:animEffect filter="dissolve" transition="in">
                                      <p:cBhvr>
                                        <p:cTn id="23" dur="1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2"/>
      <p:bldP build="whole" bldLvl="1" animBg="1" rev="0" advAuto="0" spid="196" grpId="3"/>
      <p:bldP build="whole" bldLvl="1" animBg="1" rev="0" advAuto="0" spid="19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p:nvPr>
        </p:nvSpPr>
        <p:spPr>
          <a:prstGeom prst="rect">
            <a:avLst/>
          </a:prstGeom>
        </p:spPr>
        <p:txBody>
          <a:bodyPr/>
          <a:lstStyle/>
          <a:p>
            <a:pPr/>
            <a:r>
              <a:t>Sincerity is key</a:t>
            </a:r>
          </a:p>
        </p:txBody>
      </p:sp>
      <p:sp>
        <p:nvSpPr>
          <p:cNvPr id="199" name="Shape 199"/>
          <p:cNvSpPr/>
          <p:nvPr>
            <p:ph type="body" idx="1"/>
          </p:nvPr>
        </p:nvSpPr>
        <p:spPr>
          <a:prstGeom prst="rect">
            <a:avLst/>
          </a:prstGeom>
        </p:spPr>
        <p:txBody>
          <a:bodyPr/>
          <a:lstStyle/>
          <a:p>
            <a:pPr/>
          </a:p>
        </p:txBody>
      </p:sp>
      <p:pic>
        <p:nvPicPr>
          <p:cNvPr id="200" name="pasted-image.tiff"/>
          <p:cNvPicPr>
            <a:picLocks noChangeAspect="1"/>
          </p:cNvPicPr>
          <p:nvPr/>
        </p:nvPicPr>
        <p:blipFill>
          <a:blip r:embed="rId2">
            <a:extLst/>
          </a:blip>
          <a:stretch>
            <a:fillRect/>
          </a:stretch>
        </p:blipFill>
        <p:spPr>
          <a:xfrm>
            <a:off x="0" y="2582478"/>
            <a:ext cx="13004801" cy="8778785"/>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
          <p:cNvPicPr>
            <a:picLocks noChangeAspect="0"/>
          </p:cNvPicPr>
          <p:nvPr>
            <p:ph type="pic" idx="13"/>
          </p:nvPr>
        </p:nvPicPr>
        <p:blipFill>
          <a:blip r:embed="rId2">
            <a:extLst/>
          </a:blip>
          <a:stretch>
            <a:fillRect/>
          </a:stretch>
        </p:blipFill>
        <p:spPr>
          <a:xfrm>
            <a:off x="544732" y="2377528"/>
            <a:ext cx="11569798" cy="8270655"/>
          </a:xfrm>
          <a:prstGeom prst="rect">
            <a:avLst/>
          </a:prstGeom>
        </p:spPr>
      </p:pic>
      <p:sp>
        <p:nvSpPr>
          <p:cNvPr id="203" name="Shape 203"/>
          <p:cNvSpPr/>
          <p:nvPr>
            <p:ph type="title"/>
          </p:nvPr>
        </p:nvSpPr>
        <p:spPr>
          <a:xfrm>
            <a:off x="787400" y="507938"/>
            <a:ext cx="11430000" cy="1778001"/>
          </a:xfrm>
          <a:prstGeom prst="rect">
            <a:avLst/>
          </a:prstGeom>
        </p:spPr>
        <p:txBody>
          <a:bodyPr/>
          <a:lstStyle/>
          <a:p>
            <a:pP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pasted-image.tiff"/>
          <p:cNvPicPr>
            <a:picLocks noChangeAspect="1"/>
          </p:cNvPicPr>
          <p:nvPr>
            <p:ph type="pic" idx="13"/>
          </p:nvPr>
        </p:nvPicPr>
        <p:blipFill>
          <a:blip r:embed="rId2">
            <a:extLst/>
          </a:blip>
          <a:srcRect l="0" t="2879" r="0" b="2879"/>
          <a:stretch>
            <a:fillRect/>
          </a:stretch>
        </p:blipFill>
        <p:spPr>
          <a:prstGeom prst="rect">
            <a:avLst/>
          </a:prstGeom>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prstGeom prst="rect">
            <a:avLst/>
          </a:prstGeom>
        </p:spPr>
        <p:txBody>
          <a:bodyPr/>
          <a:lstStyle>
            <a:lvl1pPr marL="40639" marR="40639" defTabSz="914400">
              <a:buClr>
                <a:srgbClr val="000000"/>
              </a:buClr>
              <a:buFont typeface="Helvetica"/>
              <a:defRPr b="1" sz="6500">
                <a:solidFill>
                  <a:srgbClr val="000000"/>
                </a:solidFill>
                <a:uFill>
                  <a:solidFill>
                    <a:srgbClr val="000000"/>
                  </a:solidFill>
                </a:uFill>
                <a:latin typeface="Al Bayan"/>
                <a:ea typeface="Al Bayan"/>
                <a:cs typeface="Al Bayan"/>
                <a:sym typeface="Al Bayan"/>
              </a:defRPr>
            </a:lvl1pPr>
          </a:lstStyle>
          <a:p>
            <a:pPr>
              <a:defRPr>
                <a:effectLst/>
              </a:defRPr>
            </a:pPr>
            <a:r>
              <a:t>طلب العلم فريضة على كل مسلم</a:t>
            </a:r>
          </a:p>
        </p:txBody>
      </p:sp>
      <p:sp>
        <p:nvSpPr>
          <p:cNvPr id="208" name="Shape 208"/>
          <p:cNvSpPr/>
          <p:nvPr>
            <p:ph type="body" idx="1"/>
          </p:nvPr>
        </p:nvSpPr>
        <p:spPr>
          <a:xfrm>
            <a:off x="685800" y="2882900"/>
            <a:ext cx="11430000" cy="5715000"/>
          </a:xfrm>
          <a:prstGeom prst="rect">
            <a:avLst/>
          </a:prstGeom>
        </p:spPr>
        <p:txBody>
          <a:bodyPr/>
          <a:lstStyle/>
          <a:p>
            <a:pPr/>
            <a:r>
              <a:t>Not everyone has to be a scholar</a:t>
            </a:r>
          </a:p>
          <a:p>
            <a:pPr/>
            <a:r>
              <a:t>If you are going to perform Umrah….</a:t>
            </a:r>
          </a:p>
          <a:p>
            <a:pPr/>
            <a:r>
              <a:t>If you are going to fast…</a:t>
            </a:r>
          </a:p>
        </p:txBody>
      </p:sp>
      <p:pic>
        <p:nvPicPr>
          <p:cNvPr id="209" name="pasted-image.tiff"/>
          <p:cNvPicPr>
            <a:picLocks noChangeAspect="1"/>
          </p:cNvPicPr>
          <p:nvPr/>
        </p:nvPicPr>
        <p:blipFill>
          <a:blip r:embed="rId2">
            <a:extLst/>
          </a:blip>
          <a:stretch>
            <a:fillRect/>
          </a:stretch>
        </p:blipFill>
        <p:spPr>
          <a:xfrm>
            <a:off x="8885773" y="2838376"/>
            <a:ext cx="4975844" cy="364551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animEffect filter="box(out)" transition="in">
                                      <p:cBhvr>
                                        <p:cTn id="7" dur="500"/>
                                        <p:tgtEl>
                                          <p:spTgt spid="208">
                                            <p:bg/>
                                          </p:spTgt>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208">
                                            <p:txEl>
                                              <p:pRg st="0" end="0"/>
                                            </p:txEl>
                                          </p:spTgt>
                                        </p:tgtEl>
                                        <p:attrNameLst>
                                          <p:attrName>style.visibility</p:attrName>
                                        </p:attrNameLst>
                                      </p:cBhvr>
                                      <p:to>
                                        <p:strVal val="visible"/>
                                      </p:to>
                                    </p:set>
                                    <p:animEffect filter="box(out)" transition="in">
                                      <p:cBhvr>
                                        <p:cTn id="10" dur="500"/>
                                        <p:tgtEl>
                                          <p:spTgt spid="2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32" presetID="4" grpId="1" fill="hold">
                                  <p:stCondLst>
                                    <p:cond delay="0"/>
                                  </p:stCondLst>
                                  <p:iterate type="el" backwards="0">
                                    <p:tmAbs val="0"/>
                                  </p:iterate>
                                  <p:childTnLst>
                                    <p:set>
                                      <p:cBhvr>
                                        <p:cTn id="14" fill="hold"/>
                                        <p:tgtEl>
                                          <p:spTgt spid="208">
                                            <p:txEl>
                                              <p:pRg st="1" end="1"/>
                                            </p:txEl>
                                          </p:spTgt>
                                        </p:tgtEl>
                                        <p:attrNameLst>
                                          <p:attrName>style.visibility</p:attrName>
                                        </p:attrNameLst>
                                      </p:cBhvr>
                                      <p:to>
                                        <p:strVal val="visible"/>
                                      </p:to>
                                    </p:set>
                                    <p:animEffect filter="box(out)" transition="in">
                                      <p:cBhvr>
                                        <p:cTn id="15" dur="500"/>
                                        <p:tgtEl>
                                          <p:spTgt spid="2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4" grpId="1" fill="hold">
                                  <p:stCondLst>
                                    <p:cond delay="0"/>
                                  </p:stCondLst>
                                  <p:iterate type="el" backwards="0">
                                    <p:tmAbs val="0"/>
                                  </p:iterate>
                                  <p:childTnLst>
                                    <p:set>
                                      <p:cBhvr>
                                        <p:cTn id="19" fill="hold"/>
                                        <p:tgtEl>
                                          <p:spTgt spid="208">
                                            <p:txEl>
                                              <p:pRg st="2" end="2"/>
                                            </p:txEl>
                                          </p:spTgt>
                                        </p:tgtEl>
                                        <p:attrNameLst>
                                          <p:attrName>style.visibility</p:attrName>
                                        </p:attrNameLst>
                                      </p:cBhvr>
                                      <p:to>
                                        <p:strVal val="visible"/>
                                      </p:to>
                                    </p:set>
                                    <p:animEffect filter="box(out)" transition="in">
                                      <p:cBhvr>
                                        <p:cTn id="20" dur="500"/>
                                        <p:tgtEl>
                                          <p:spTgt spid="20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p:nvPr>
        </p:nvSpPr>
        <p:spPr>
          <a:prstGeom prst="rect">
            <a:avLst/>
          </a:prstGeom>
        </p:spPr>
        <p:txBody>
          <a:bodyPr/>
          <a:lstStyle>
            <a:lvl1pPr marL="40639" marR="40639" defTabSz="914400">
              <a:buClr>
                <a:srgbClr val="000000"/>
              </a:buClr>
              <a:buFont typeface="Helvetica"/>
              <a:defRPr sz="4700">
                <a:solidFill>
                  <a:srgbClr val="000000"/>
                </a:solidFill>
                <a:uFill>
                  <a:solidFill>
                    <a:srgbClr val="000000"/>
                  </a:solidFill>
                </a:uFill>
                <a:latin typeface="Baskerville SemiBold"/>
                <a:ea typeface="Baskerville SemiBold"/>
                <a:cs typeface="Baskerville SemiBold"/>
                <a:sym typeface="Baskerville SemiBold"/>
              </a:defRPr>
            </a:lvl1pPr>
          </a:lstStyle>
          <a:p>
            <a:pPr>
              <a:defRPr>
                <a:effectLst/>
              </a:defRPr>
            </a:pPr>
            <a:r>
              <a:t>Fasting is compulsory on</a:t>
            </a:r>
          </a:p>
        </p:txBody>
      </p:sp>
      <p:sp>
        <p:nvSpPr>
          <p:cNvPr id="212" name="Shape 212"/>
          <p:cNvSpPr/>
          <p:nvPr>
            <p:ph type="body" idx="1"/>
          </p:nvPr>
        </p:nvSpPr>
        <p:spPr>
          <a:prstGeom prst="rect">
            <a:avLst/>
          </a:prstGeom>
        </p:spPr>
        <p:txBody>
          <a:bodyPr/>
          <a:lstStyle/>
          <a:p>
            <a:pPr marL="409473" marR="39827" indent="-369646" algn="r" defTabSz="896111">
              <a:spcBef>
                <a:spcPts val="9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r>
              <a:t>إسلام</a:t>
            </a:r>
          </a:p>
          <a:p>
            <a:pPr marL="375869" marR="39827" indent="-336042" algn="r" defTabSz="896111">
              <a:spcBef>
                <a:spcPts val="9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p>
          <a:p>
            <a:pPr marL="375869" marR="39827" indent="-336042" algn="r" defTabSz="896111">
              <a:spcBef>
                <a:spcPts val="9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r>
              <a:t>والعقل</a:t>
            </a:r>
          </a:p>
          <a:p>
            <a:pPr marL="375869" marR="39827" indent="-336042" algn="r" defTabSz="896111">
              <a:spcBef>
                <a:spcPts val="8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p>
          <a:p>
            <a:pPr marL="375869" marR="39827" indent="-336042" algn="r" defTabSz="896111">
              <a:spcBef>
                <a:spcPts val="8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r>
              <a:t>والبلوغ</a:t>
            </a:r>
          </a:p>
          <a:p>
            <a:pPr marL="375869" marR="39827" indent="-336042" algn="r" defTabSz="896111">
              <a:spcBef>
                <a:spcPts val="8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p>
          <a:p>
            <a:pPr marL="450545" marR="39827" indent="-410718" algn="r" defTabSz="896111">
              <a:spcBef>
                <a:spcPts val="800"/>
              </a:spcBef>
              <a:buClr>
                <a:srgbClr val="000000"/>
              </a:buClr>
              <a:buSzPct val="100000"/>
              <a:buFont typeface="Wingdings"/>
              <a:buChar char=""/>
              <a:defRPr sz="4312">
                <a:solidFill>
                  <a:srgbClr val="000000"/>
                </a:solidFill>
                <a:uFill>
                  <a:solidFill>
                    <a:srgbClr val="000000"/>
                  </a:solidFill>
                </a:uFill>
                <a:latin typeface="Times"/>
                <a:ea typeface="Times"/>
                <a:cs typeface="Times"/>
                <a:sym typeface="Times"/>
              </a:defRPr>
            </a:pPr>
            <a:r>
              <a:t>الجسم</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animEffect filter="box(out)" transition="in">
                                      <p:cBhvr>
                                        <p:cTn id="7" dur="1000"/>
                                        <p:tgtEl>
                                          <p:spTgt spid="212">
                                            <p:bg/>
                                          </p:spTgt>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212">
                                            <p:txEl>
                                              <p:pRg st="0" end="0"/>
                                            </p:txEl>
                                          </p:spTgt>
                                        </p:tgtEl>
                                        <p:attrNameLst>
                                          <p:attrName>style.visibility</p:attrName>
                                        </p:attrNameLst>
                                      </p:cBhvr>
                                      <p:to>
                                        <p:strVal val="visible"/>
                                      </p:to>
                                    </p:set>
                                    <p:animEffect filter="box(out)" transition="in">
                                      <p:cBhvr>
                                        <p:cTn id="10" dur="1000"/>
                                        <p:tgtEl>
                                          <p:spTgt spid="2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32" presetID="4" grpId="1" fill="hold">
                                  <p:stCondLst>
                                    <p:cond delay="0"/>
                                  </p:stCondLst>
                                  <p:iterate type="el" backwards="0">
                                    <p:tmAbs val="0"/>
                                  </p:iterate>
                                  <p:childTnLst>
                                    <p:set>
                                      <p:cBhvr>
                                        <p:cTn id="14" fill="hold"/>
                                        <p:tgtEl>
                                          <p:spTgt spid="212">
                                            <p:txEl>
                                              <p:pRg st="1" end="1"/>
                                            </p:txEl>
                                          </p:spTgt>
                                        </p:tgtEl>
                                        <p:attrNameLst>
                                          <p:attrName>style.visibility</p:attrName>
                                        </p:attrNameLst>
                                      </p:cBhvr>
                                      <p:to>
                                        <p:strVal val="visible"/>
                                      </p:to>
                                    </p:set>
                                    <p:animEffect filter="box(out)" transition="in">
                                      <p:cBhvr>
                                        <p:cTn id="15" dur="1000"/>
                                        <p:tgtEl>
                                          <p:spTgt spid="2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4" grpId="1" fill="hold">
                                  <p:stCondLst>
                                    <p:cond delay="0"/>
                                  </p:stCondLst>
                                  <p:iterate type="el" backwards="0">
                                    <p:tmAbs val="0"/>
                                  </p:iterate>
                                  <p:childTnLst>
                                    <p:set>
                                      <p:cBhvr>
                                        <p:cTn id="19" fill="hold"/>
                                        <p:tgtEl>
                                          <p:spTgt spid="212">
                                            <p:txEl>
                                              <p:pRg st="2" end="2"/>
                                            </p:txEl>
                                          </p:spTgt>
                                        </p:tgtEl>
                                        <p:attrNameLst>
                                          <p:attrName>style.visibility</p:attrName>
                                        </p:attrNameLst>
                                      </p:cBhvr>
                                      <p:to>
                                        <p:strVal val="visible"/>
                                      </p:to>
                                    </p:set>
                                    <p:animEffect filter="box(out)" transition="in">
                                      <p:cBhvr>
                                        <p:cTn id="20" dur="1000"/>
                                        <p:tgtEl>
                                          <p:spTgt spid="2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1" fill="hold">
                                  <p:stCondLst>
                                    <p:cond delay="0"/>
                                  </p:stCondLst>
                                  <p:iterate type="el" backwards="0">
                                    <p:tmAbs val="0"/>
                                  </p:iterate>
                                  <p:childTnLst>
                                    <p:set>
                                      <p:cBhvr>
                                        <p:cTn id="24" fill="hold"/>
                                        <p:tgtEl>
                                          <p:spTgt spid="212">
                                            <p:txEl>
                                              <p:pRg st="3" end="3"/>
                                            </p:txEl>
                                          </p:spTgt>
                                        </p:tgtEl>
                                        <p:attrNameLst>
                                          <p:attrName>style.visibility</p:attrName>
                                        </p:attrNameLst>
                                      </p:cBhvr>
                                      <p:to>
                                        <p:strVal val="visible"/>
                                      </p:to>
                                    </p:set>
                                    <p:animEffect filter="box(out)" transition="in">
                                      <p:cBhvr>
                                        <p:cTn id="25" dur="1000"/>
                                        <p:tgtEl>
                                          <p:spTgt spid="2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32" presetID="4" grpId="1" fill="hold">
                                  <p:stCondLst>
                                    <p:cond delay="0"/>
                                  </p:stCondLst>
                                  <p:iterate type="el" backwards="0">
                                    <p:tmAbs val="0"/>
                                  </p:iterate>
                                  <p:childTnLst>
                                    <p:set>
                                      <p:cBhvr>
                                        <p:cTn id="29" fill="hold"/>
                                        <p:tgtEl>
                                          <p:spTgt spid="212">
                                            <p:txEl>
                                              <p:pRg st="4" end="4"/>
                                            </p:txEl>
                                          </p:spTgt>
                                        </p:tgtEl>
                                        <p:attrNameLst>
                                          <p:attrName>style.visibility</p:attrName>
                                        </p:attrNameLst>
                                      </p:cBhvr>
                                      <p:to>
                                        <p:strVal val="visible"/>
                                      </p:to>
                                    </p:set>
                                    <p:animEffect filter="box(out)" transition="in">
                                      <p:cBhvr>
                                        <p:cTn id="30" dur="1000"/>
                                        <p:tgtEl>
                                          <p:spTgt spid="21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4" grpId="1" fill="hold">
                                  <p:stCondLst>
                                    <p:cond delay="0"/>
                                  </p:stCondLst>
                                  <p:iterate type="el" backwards="0">
                                    <p:tmAbs val="0"/>
                                  </p:iterate>
                                  <p:childTnLst>
                                    <p:set>
                                      <p:cBhvr>
                                        <p:cTn id="34" fill="hold"/>
                                        <p:tgtEl>
                                          <p:spTgt spid="212">
                                            <p:txEl>
                                              <p:pRg st="5" end="5"/>
                                            </p:txEl>
                                          </p:spTgt>
                                        </p:tgtEl>
                                        <p:attrNameLst>
                                          <p:attrName>style.visibility</p:attrName>
                                        </p:attrNameLst>
                                      </p:cBhvr>
                                      <p:to>
                                        <p:strVal val="visible"/>
                                      </p:to>
                                    </p:set>
                                    <p:animEffect filter="box(out)" transition="in">
                                      <p:cBhvr>
                                        <p:cTn id="35" dur="1000"/>
                                        <p:tgtEl>
                                          <p:spTgt spid="21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32" presetID="4" grpId="1" fill="hold">
                                  <p:stCondLst>
                                    <p:cond delay="0"/>
                                  </p:stCondLst>
                                  <p:iterate type="el" backwards="0">
                                    <p:tmAbs val="0"/>
                                  </p:iterate>
                                  <p:childTnLst>
                                    <p:set>
                                      <p:cBhvr>
                                        <p:cTn id="39" fill="hold"/>
                                        <p:tgtEl>
                                          <p:spTgt spid="212">
                                            <p:txEl>
                                              <p:pRg st="6" end="6"/>
                                            </p:txEl>
                                          </p:spTgt>
                                        </p:tgtEl>
                                        <p:attrNameLst>
                                          <p:attrName>style.visibility</p:attrName>
                                        </p:attrNameLst>
                                      </p:cBhvr>
                                      <p:to>
                                        <p:strVal val="visible"/>
                                      </p:to>
                                    </p:set>
                                    <p:animEffect filter="box(out)" transition="in">
                                      <p:cBhvr>
                                        <p:cTn id="40" dur="1000"/>
                                        <p:tgtEl>
                                          <p:spTgt spid="21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lvl1pPr defTabSz="303783">
              <a:defRPr sz="5200">
                <a:effectLst>
                  <a:outerShdw sx="100000" sy="100000" kx="0" ky="0" algn="b" rotWithShape="0" blurRad="19812" dist="26416" dir="3000000">
                    <a:srgbClr val="FFFFFF">
                      <a:alpha val="60000"/>
                    </a:srgbClr>
                  </a:outerShdw>
                </a:effectLst>
              </a:defRPr>
            </a:lvl1pPr>
          </a:lstStyle>
          <a:p>
            <a:pPr/>
            <a:r>
              <a:t>Mandatory upon every Muslim adult, male or female, who is both physically and mentally health and who is not a traveller</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Learning objective</a:t>
            </a:r>
          </a:p>
        </p:txBody>
      </p:sp>
      <p:sp>
        <p:nvSpPr>
          <p:cNvPr id="127" name="Shape 127"/>
          <p:cNvSpPr/>
          <p:nvPr>
            <p:ph type="body" idx="1"/>
          </p:nvPr>
        </p:nvSpPr>
        <p:spPr>
          <a:xfrm>
            <a:off x="787400" y="2806700"/>
            <a:ext cx="11430000" cy="5715000"/>
          </a:xfrm>
          <a:prstGeom prst="rect">
            <a:avLst/>
          </a:prstGeom>
        </p:spPr>
        <p:txBody>
          <a:bodyPr/>
          <a:lstStyle/>
          <a:p>
            <a:pPr/>
            <a:r>
              <a:t>Technical Definition</a:t>
            </a:r>
          </a:p>
          <a:p>
            <a:pPr/>
            <a:r>
              <a:t>When should we encourage children to fast?</a:t>
            </a:r>
          </a:p>
          <a:p>
            <a:pPr/>
            <a:r>
              <a:t>Difference between forgetting and mistake?</a:t>
            </a:r>
          </a:p>
          <a:p>
            <a:pPr/>
            <a:r>
              <a:t>What is the key to fasting?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p:nvPr>
        </p:nvSpPr>
        <p:spPr>
          <a:prstGeom prst="rect">
            <a:avLst/>
          </a:prstGeom>
        </p:spPr>
        <p:txBody>
          <a:bodyPr/>
          <a:lstStyle/>
          <a:p>
            <a:pPr/>
            <a:r>
              <a:t>Conditions of Fasting</a:t>
            </a:r>
          </a:p>
        </p:txBody>
      </p:sp>
      <p:sp>
        <p:nvSpPr>
          <p:cNvPr id="217" name="Shape 217"/>
          <p:cNvSpPr/>
          <p:nvPr>
            <p:ph type="body" idx="1"/>
          </p:nvPr>
        </p:nvSpPr>
        <p:spPr>
          <a:prstGeom prst="rect">
            <a:avLst/>
          </a:prstGeom>
        </p:spPr>
        <p:txBody>
          <a:bodyPr/>
          <a:lstStyle/>
          <a:p>
            <a:pPr/>
            <a:r>
              <a:t>Intention to fast </a:t>
            </a:r>
          </a:p>
          <a:p>
            <a:pPr/>
            <a:r>
              <a:t>Free from hayd (menstruation) and nifās (post-natal bleeding)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p:nvPr>
        </p:nvSpPr>
        <p:spPr>
          <a:prstGeom prst="rect">
            <a:avLst/>
          </a:prstGeom>
        </p:spPr>
        <p:txBody>
          <a:bodyPr/>
          <a:lstStyle/>
          <a:p>
            <a:pPr/>
            <a:r>
              <a:t>Intention</a:t>
            </a:r>
          </a:p>
        </p:txBody>
      </p:sp>
      <p:sp>
        <p:nvSpPr>
          <p:cNvPr id="220" name="Shape 220"/>
          <p:cNvSpPr/>
          <p:nvPr>
            <p:ph type="body" idx="1"/>
          </p:nvPr>
        </p:nvSpPr>
        <p:spPr>
          <a:prstGeom prst="rect">
            <a:avLst/>
          </a:prstGeom>
        </p:spPr>
        <p:txBody>
          <a:bodyPr/>
          <a:lstStyle/>
          <a:p>
            <a:pPr/>
            <a:r>
              <a:t>Necessary to make everyday</a:t>
            </a:r>
          </a:p>
          <a:p>
            <a:pPr/>
            <a:r>
              <a:t>If you stay away from the nullifiers of the fast without an intention, the fast will be invalid.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220"/>
                                        </p:tgtEl>
                                        <p:attrNameLst>
                                          <p:attrName>style.visibility</p:attrName>
                                        </p:attrNameLst>
                                      </p:cBhvr>
                                      <p:to>
                                        <p:strVal val="visible"/>
                                      </p:to>
                                    </p:set>
                                    <p:anim calcmode="lin" valueType="num">
                                      <p:cBhvr>
                                        <p:cTn id="7" dur="1000" fill="hold"/>
                                        <p:tgtEl>
                                          <p:spTgt spid="220"/>
                                        </p:tgtEl>
                                        <p:attrNameLst>
                                          <p:attrName>ppt_x</p:attrName>
                                        </p:attrNameLst>
                                      </p:cBhvr>
                                      <p:tavLst>
                                        <p:tav tm="0">
                                          <p:val>
                                            <p:strVal val="0-#ppt_w/2"/>
                                          </p:val>
                                        </p:tav>
                                        <p:tav tm="100000">
                                          <p:val>
                                            <p:strVal val="#ppt_x"/>
                                          </p:val>
                                        </p:tav>
                                      </p:tavLst>
                                    </p:anim>
                                    <p:anim calcmode="lin" valueType="num">
                                      <p:cBhvr>
                                        <p:cTn id="8" dur="1000" fill="hold"/>
                                        <p:tgtEl>
                                          <p:spTgt spid="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title"/>
          </p:nvPr>
        </p:nvSpPr>
        <p:spPr>
          <a:prstGeom prst="rect">
            <a:avLst/>
          </a:prstGeom>
        </p:spPr>
        <p:txBody>
          <a:bodyPr/>
          <a:lstStyle/>
          <a:p>
            <a:pPr/>
            <a:r>
              <a:t>Scenario</a:t>
            </a:r>
          </a:p>
        </p:txBody>
      </p:sp>
      <p:sp>
        <p:nvSpPr>
          <p:cNvPr id="223" name="Shape 223"/>
          <p:cNvSpPr/>
          <p:nvPr>
            <p:ph type="body" idx="1"/>
          </p:nvPr>
        </p:nvSpPr>
        <p:spPr>
          <a:prstGeom prst="rect">
            <a:avLst/>
          </a:prstGeom>
        </p:spPr>
        <p:txBody>
          <a:bodyPr/>
          <a:lstStyle/>
          <a:p>
            <a:pPr/>
            <a:r>
              <a:t>A Muslim prisoner abstained from food and drink from true dawn until sunset during Ramadan.  He didn’t make the intention to fast because he didn’t know it was Ramadan.  Does his fast count?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p:nvPr>
        </p:nvSpPr>
        <p:spPr>
          <a:prstGeom prst="rect">
            <a:avLst/>
          </a:prstGeom>
        </p:spPr>
        <p:txBody>
          <a:bodyPr/>
          <a:lstStyle/>
          <a:p>
            <a:pPr/>
            <a:r>
              <a:t>Scenario</a:t>
            </a:r>
          </a:p>
        </p:txBody>
      </p:sp>
      <p:sp>
        <p:nvSpPr>
          <p:cNvPr id="226" name="Shape 226"/>
          <p:cNvSpPr/>
          <p:nvPr>
            <p:ph type="body" idx="1"/>
          </p:nvPr>
        </p:nvSpPr>
        <p:spPr>
          <a:prstGeom prst="rect">
            <a:avLst/>
          </a:prstGeom>
        </p:spPr>
        <p:txBody>
          <a:bodyPr/>
          <a:lstStyle/>
          <a:p>
            <a:pPr/>
            <a:r>
              <a:t>Faisal woke up to partake in suhur.  He forgot to make the intention.  Will his fast be valid?</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When can you make the intention?</a:t>
            </a:r>
          </a:p>
        </p:txBody>
      </p:sp>
      <p:sp>
        <p:nvSpPr>
          <p:cNvPr id="229" name="Shape 229"/>
          <p:cNvSpPr/>
          <p:nvPr>
            <p:ph type="body" idx="1"/>
          </p:nvPr>
        </p:nvSpPr>
        <p:spPr>
          <a:prstGeom prst="rect">
            <a:avLst/>
          </a:prstGeom>
        </p:spPr>
        <p:txBody>
          <a:bodyPr/>
          <a:lstStyle/>
          <a:p>
            <a:pPr/>
            <a:r>
              <a:t>From maghreb of the night before</a:t>
            </a:r>
          </a:p>
          <a:p>
            <a:pPr/>
            <a:r>
              <a:t>Sara will fast on the 18th of May.  She will make the intention on the 17th of May after Maghrib. </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Until what time can you make the intention? </a:t>
            </a:r>
          </a:p>
        </p:txBody>
      </p:sp>
      <p:sp>
        <p:nvSpPr>
          <p:cNvPr id="232" name="Shape 232"/>
          <p:cNvSpPr/>
          <p:nvPr>
            <p:ph type="body" idx="1"/>
          </p:nvPr>
        </p:nvSpPr>
        <p:spPr>
          <a:prstGeom prst="rect">
            <a:avLst/>
          </a:prstGeom>
        </p:spPr>
        <p:txBody>
          <a:bodyPr/>
          <a:lstStyle/>
          <a:p>
            <a:pPr marL="379984" indent="-379984" defTabSz="514095">
              <a:spcBef>
                <a:spcPts val="3500"/>
              </a:spcBef>
              <a:defRPr sz="3520"/>
            </a:pPr>
            <a:r>
              <a:t>For the fast of Ramadan, one can make the intention until Dahwatul Kubra (midday)</a:t>
            </a:r>
          </a:p>
          <a:p>
            <a:pPr marL="379984" indent="-379984" defTabSz="514095">
              <a:spcBef>
                <a:spcPts val="3500"/>
              </a:spcBef>
              <a:defRPr sz="3520"/>
            </a:pPr>
            <a:r>
              <a:t>For example, Fajr is at 4:00 AM. Maghreb is at 9pm. </a:t>
            </a:r>
          </a:p>
          <a:p>
            <a:pPr marL="379984" indent="-379984" defTabSz="514095">
              <a:spcBef>
                <a:spcPts val="3500"/>
              </a:spcBef>
              <a:defRPr sz="3520"/>
            </a:pPr>
            <a:r>
              <a:t>Half the total time between Fajr and Maghreb is 8.5 hours. </a:t>
            </a:r>
          </a:p>
          <a:p>
            <a:pPr marL="379984" indent="-379984" defTabSz="514095">
              <a:spcBef>
                <a:spcPts val="3500"/>
              </a:spcBef>
              <a:defRPr sz="3520"/>
            </a:pPr>
            <a:r>
              <a:t>Add the hours (8.5) to the beginning of Fajr. </a:t>
            </a:r>
          </a:p>
          <a:p>
            <a:pPr marL="379984" indent="-379984" defTabSz="514095">
              <a:spcBef>
                <a:spcPts val="3500"/>
              </a:spcBef>
              <a:defRPr sz="3520"/>
            </a:pPr>
            <a:r>
              <a:t>Now you have the time for midday. In this scenario it is 12:30pm (4:00 AM + 8.5 hours = 12:30pm)</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p:nvPr>
        </p:nvSpPr>
        <p:spPr>
          <a:prstGeom prst="rect">
            <a:avLst/>
          </a:prstGeom>
        </p:spPr>
        <p:txBody>
          <a:bodyPr/>
          <a:lstStyle>
            <a:lvl1pPr marL="40639" marR="40639" defTabSz="914400">
              <a:buClr>
                <a:srgbClr val="000000"/>
              </a:buClr>
              <a:buFont typeface="Helvetica"/>
              <a:defRPr b="1" sz="4300">
                <a:solidFill>
                  <a:srgbClr val="000000"/>
                </a:solidFill>
                <a:uFill>
                  <a:solidFill>
                    <a:srgbClr val="000000"/>
                  </a:solidFill>
                </a:uFill>
                <a:latin typeface="Helvetica"/>
                <a:ea typeface="Helvetica"/>
                <a:cs typeface="Helvetica"/>
                <a:sym typeface="Helvetica"/>
              </a:defRPr>
            </a:lvl1pPr>
          </a:lstStyle>
          <a:p>
            <a:pPr>
              <a:defRPr>
                <a:effectLst/>
              </a:defRPr>
            </a:pPr>
            <a:r>
              <a:t>Fardh Elements of Fasting</a:t>
            </a:r>
          </a:p>
        </p:txBody>
      </p:sp>
      <p:sp>
        <p:nvSpPr>
          <p:cNvPr id="235" name="Shape 235"/>
          <p:cNvSpPr/>
          <p:nvPr>
            <p:ph type="body" idx="1"/>
          </p:nvPr>
        </p:nvSpPr>
        <p:spPr>
          <a:prstGeom prst="rect">
            <a:avLst/>
          </a:prstGeom>
        </p:spPr>
        <p:txBody>
          <a:bodyPr/>
          <a:lstStyle/>
          <a:p>
            <a:pPr/>
            <a:r>
              <a:t>Abstain from eating</a:t>
            </a:r>
          </a:p>
          <a:p>
            <a:pPr/>
            <a:r>
              <a:t>Abstain from drinking</a:t>
            </a:r>
          </a:p>
          <a:p>
            <a:pPr/>
            <a:r>
              <a:t>Sexual relations</a:t>
            </a:r>
          </a:p>
        </p:txBody>
      </p:sp>
      <p:pic>
        <p:nvPicPr>
          <p:cNvPr id="236" name="pasted-image.tiff"/>
          <p:cNvPicPr>
            <a:picLocks noChangeAspect="1"/>
          </p:cNvPicPr>
          <p:nvPr/>
        </p:nvPicPr>
        <p:blipFill>
          <a:blip r:embed="rId2">
            <a:extLst/>
          </a:blip>
          <a:stretch>
            <a:fillRect/>
          </a:stretch>
        </p:blipFill>
        <p:spPr>
          <a:xfrm>
            <a:off x="6647053" y="2459807"/>
            <a:ext cx="4265919" cy="2014463"/>
          </a:xfrm>
          <a:prstGeom prst="rect">
            <a:avLst/>
          </a:prstGeom>
          <a:ln w="12700">
            <a:miter lim="400000"/>
          </a:ln>
        </p:spPr>
      </p:pic>
      <p:pic>
        <p:nvPicPr>
          <p:cNvPr id="237" name="pasted-image.tiff"/>
          <p:cNvPicPr>
            <a:picLocks noChangeAspect="1"/>
          </p:cNvPicPr>
          <p:nvPr/>
        </p:nvPicPr>
        <p:blipFill>
          <a:blip r:embed="rId3">
            <a:extLst/>
          </a:blip>
          <a:stretch>
            <a:fillRect/>
          </a:stretch>
        </p:blipFill>
        <p:spPr>
          <a:xfrm>
            <a:off x="8119957" y="7379497"/>
            <a:ext cx="2383738" cy="239176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37"/>
                                        </p:tgtEl>
                                        <p:attrNameLst>
                                          <p:attrName>style.visibility</p:attrName>
                                        </p:attrNameLst>
                                      </p:cBhvr>
                                      <p:to>
                                        <p:strVal val="visible"/>
                                      </p:to>
                                    </p:set>
                                    <p:animEffect filter="box(out)" transition="in">
                                      <p:cBhvr>
                                        <p:cTn id="7" dur="10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236"/>
                                        </p:tgtEl>
                                        <p:attrNameLst>
                                          <p:attrName>style.visibility</p:attrName>
                                        </p:attrNameLst>
                                      </p:cBhvr>
                                      <p:to>
                                        <p:strVal val="visible"/>
                                      </p:to>
                                    </p:set>
                                    <p:anim calcmode="lin" valueType="num">
                                      <p:cBhvr>
                                        <p:cTn id="12" dur="1000" fill="hold"/>
                                        <p:tgtEl>
                                          <p:spTgt spid="236"/>
                                        </p:tgtEl>
                                        <p:attrNameLst>
                                          <p:attrName>ppt_x</p:attrName>
                                        </p:attrNameLst>
                                      </p:cBhvr>
                                      <p:tavLst>
                                        <p:tav tm="0">
                                          <p:val>
                                            <p:strVal val="0-#ppt_w/2"/>
                                          </p:val>
                                        </p:tav>
                                        <p:tav tm="100000">
                                          <p:val>
                                            <p:strVal val="#ppt_x"/>
                                          </p:val>
                                        </p:tav>
                                      </p:tavLst>
                                    </p:anim>
                                    <p:anim calcmode="lin" valueType="num">
                                      <p:cBhvr>
                                        <p:cTn id="13"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235"/>
                                        </p:tgtEl>
                                        <p:attrNameLst>
                                          <p:attrName>style.visibility</p:attrName>
                                        </p:attrNameLst>
                                      </p:cBhvr>
                                      <p:to>
                                        <p:strVal val="visible"/>
                                      </p:to>
                                    </p:set>
                                    <p:anim calcmode="lin" valueType="num">
                                      <p:cBhvr>
                                        <p:cTn id="18" dur="1000" fill="hold"/>
                                        <p:tgtEl>
                                          <p:spTgt spid="235"/>
                                        </p:tgtEl>
                                        <p:attrNameLst>
                                          <p:attrName>ppt_x</p:attrName>
                                        </p:attrNameLst>
                                      </p:cBhvr>
                                      <p:tavLst>
                                        <p:tav tm="0">
                                          <p:val>
                                            <p:strVal val="#ppt_x"/>
                                          </p:val>
                                        </p:tav>
                                        <p:tav tm="100000">
                                          <p:val>
                                            <p:strVal val="#ppt_x"/>
                                          </p:val>
                                        </p:tav>
                                      </p:tavLst>
                                    </p:anim>
                                    <p:anim calcmode="lin" valueType="num">
                                      <p:cBhvr>
                                        <p:cTn id="19" dur="1000" fill="hold"/>
                                        <p:tgtEl>
                                          <p:spTgt spid="2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3"/>
      <p:bldP build="whole" bldLvl="1" animBg="1" rev="0" advAuto="0" spid="237" grpId="1"/>
      <p:bldP build="whole" bldLvl="1" animBg="1" rev="0" advAuto="0" spid="236" grpId="2"/>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prstGeom prst="rect">
            <a:avLst/>
          </a:prstGeom>
        </p:spPr>
        <p:txBody>
          <a:bodyPr/>
          <a:lstStyle/>
          <a:p>
            <a:pPr/>
            <a:r>
              <a:t>What are the 3 nullifiers? </a:t>
            </a:r>
          </a:p>
        </p:txBody>
      </p:sp>
      <p:sp>
        <p:nvSpPr>
          <p:cNvPr id="240" name="Shape 240"/>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prstGeom prst="rect">
            <a:avLst/>
          </a:prstGeom>
        </p:spPr>
        <p:txBody>
          <a:bodyPr/>
          <a:lstStyle/>
          <a:p>
            <a:pPr/>
            <a:r>
              <a:t>Sunnah Elements of Fasting</a:t>
            </a:r>
          </a:p>
        </p:txBody>
      </p:sp>
      <p:sp>
        <p:nvSpPr>
          <p:cNvPr id="243" name="Shape 243"/>
          <p:cNvSpPr/>
          <p:nvPr>
            <p:ph type="body" idx="1"/>
          </p:nvPr>
        </p:nvSpPr>
        <p:spPr>
          <a:prstGeom prst="rect">
            <a:avLst/>
          </a:prstGeom>
        </p:spPr>
        <p:txBody>
          <a:bodyPr/>
          <a:lstStyle/>
          <a:p>
            <a:pPr/>
            <a:r>
              <a:t>Suḥūr</a:t>
            </a:r>
          </a:p>
          <a:p>
            <a:pPr/>
            <a:r>
              <a:t>To prolong the suhūr to the last part of the night</a:t>
            </a:r>
          </a:p>
          <a:p>
            <a:pPr/>
            <a:r>
              <a:t>Immediate ifṭār</a:t>
            </a:r>
          </a:p>
          <a:p>
            <a:pPr/>
            <a:r>
              <a:t>Intention to fast the next day before sleeping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defTabSz="449833">
              <a:defRPr sz="5698">
                <a:effectLst>
                  <a:outerShdw sx="100000" sy="100000" kx="0" ky="0" algn="b" rotWithShape="0" blurRad="29337" dist="39116" dir="3000000">
                    <a:srgbClr val="FFFFFF">
                      <a:alpha val="60000"/>
                    </a:srgbClr>
                  </a:outerShdw>
                </a:effectLst>
              </a:defRPr>
            </a:pPr>
            <a:r>
              <a:t>Which acts are desirable (</a:t>
            </a:r>
            <a:r>
              <a:rPr i="1"/>
              <a:t>mustahabb</a:t>
            </a:r>
            <a:r>
              <a:t>):</a:t>
            </a:r>
          </a:p>
          <a:p>
            <a:pPr defTabSz="449833">
              <a:defRPr sz="5698">
                <a:effectLst>
                  <a:outerShdw sx="100000" sy="100000" kx="0" ky="0" algn="b" rotWithShape="0" blurRad="29337" dist="39116" dir="3000000">
                    <a:srgbClr val="FFFFFF">
                      <a:alpha val="60000"/>
                    </a:srgbClr>
                  </a:outerShdw>
                </a:effectLst>
              </a:defRPr>
            </a:pPr>
            <a:r>
              <a:t>while fasting?</a:t>
            </a:r>
          </a:p>
        </p:txBody>
      </p:sp>
      <p:sp>
        <p:nvSpPr>
          <p:cNvPr id="246" name="Shape 246"/>
          <p:cNvSpPr/>
          <p:nvPr>
            <p:ph type="body" idx="1"/>
          </p:nvPr>
        </p:nvSpPr>
        <p:spPr>
          <a:prstGeom prst="rect">
            <a:avLst/>
          </a:prstGeom>
        </p:spPr>
        <p:txBody>
          <a:bodyPr/>
          <a:lstStyle/>
          <a:p>
            <a:pPr/>
            <a:r>
              <a:t>To do as much good actions as possible</a:t>
            </a:r>
          </a:p>
          <a:p>
            <a:pPr/>
            <a:r>
              <a:t>To reply to someone who is being toxic ‘I am fasting.’</a:t>
            </a:r>
          </a:p>
          <a:p>
            <a:pPr/>
            <a:r>
              <a:t>Make du’a at the time of </a:t>
            </a:r>
            <a:r>
              <a:rPr i="1"/>
              <a:t>iftar</a:t>
            </a:r>
            <a:endParaRPr i="1"/>
          </a:p>
          <a:p>
            <a:pPr/>
            <a:r>
              <a:t>To break the fast with fresh dates if not then dried dates, if not, then with water.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p>
            <a:pPr/>
            <a:r>
              <a:t>Learning objective</a:t>
            </a:r>
          </a:p>
        </p:txBody>
      </p:sp>
      <p:sp>
        <p:nvSpPr>
          <p:cNvPr id="130" name="Shape 130"/>
          <p:cNvSpPr/>
          <p:nvPr>
            <p:ph type="body" idx="1"/>
          </p:nvPr>
        </p:nvSpPr>
        <p:spPr>
          <a:prstGeom prst="rect">
            <a:avLst/>
          </a:prstGeom>
        </p:spPr>
        <p:txBody>
          <a:bodyPr/>
          <a:lstStyle/>
          <a:p>
            <a:pPr/>
            <a:r>
              <a:t>Do I have to know the rules of fasting?</a:t>
            </a:r>
          </a:p>
          <a:p>
            <a:pPr/>
            <a:r>
              <a:t>Who must fast?</a:t>
            </a:r>
          </a:p>
          <a:p>
            <a:pPr/>
            <a:r>
              <a:t>Moon-sighting vs calculations</a:t>
            </a:r>
          </a:p>
          <a:p>
            <a:pPr/>
            <a:r>
              <a:t>What nullifies the fast?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Food Affects Your Spirituality</a:t>
            </a:r>
          </a:p>
        </p:txBody>
      </p:sp>
      <p:sp>
        <p:nvSpPr>
          <p:cNvPr id="249" name="Shape 249"/>
          <p:cNvSpPr/>
          <p:nvPr>
            <p:ph type="body" idx="1"/>
          </p:nvPr>
        </p:nvSpPr>
        <p:spPr>
          <a:prstGeom prst="rect">
            <a:avLst/>
          </a:prstGeom>
        </p:spPr>
        <p:txBody>
          <a:bodyPr/>
          <a:lstStyle/>
          <a:p>
            <a:pPr/>
            <a:r>
              <a:t>It may be halal, but will it negatively affect my spirituality? </a:t>
            </a:r>
          </a:p>
          <a:p>
            <a:pPr/>
            <a:r>
              <a:t>Energy</a:t>
            </a:r>
          </a:p>
          <a:p>
            <a:pPr/>
            <a:r>
              <a:t>Optimism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xfrm>
            <a:off x="787400" y="477875"/>
            <a:ext cx="11430000" cy="3175001"/>
          </a:xfrm>
          <a:prstGeom prst="rect">
            <a:avLst/>
          </a:prstGeom>
        </p:spPr>
        <p:txBody>
          <a:bodyPr/>
          <a:lstStyle/>
          <a:p>
            <a:pPr defTabSz="362204">
              <a:defRPr sz="6200">
                <a:effectLst>
                  <a:outerShdw sx="100000" sy="100000" kx="0" ky="0" algn="b" rotWithShape="0" blurRad="23622" dist="31496" dir="3000000">
                    <a:srgbClr val="FFFFFF">
                      <a:alpha val="60000"/>
                    </a:srgbClr>
                  </a:outerShdw>
                </a:effectLst>
              </a:defRPr>
            </a:pPr>
            <a:r>
              <a:t>Behind the scenes: A naturopathic perspective on fasting</a:t>
            </a:r>
          </a:p>
          <a:p>
            <a:pPr defTabSz="362204">
              <a:defRPr sz="6200">
                <a:effectLst>
                  <a:outerShdw sx="100000" sy="100000" kx="0" ky="0" algn="b" rotWithShape="0" blurRad="23622" dist="31496" dir="3000000">
                    <a:srgbClr val="FFFFFF">
                      <a:alpha val="60000"/>
                    </a:srgbClr>
                  </a:outerShdw>
                </a:effectLst>
              </a:defRPr>
            </a:pPr>
            <a:r>
              <a:t> </a:t>
            </a:r>
          </a:p>
        </p:txBody>
      </p:sp>
      <p:sp>
        <p:nvSpPr>
          <p:cNvPr id="252" name="Shape 252"/>
          <p:cNvSpPr/>
          <p:nvPr>
            <p:ph type="body" idx="4294967295"/>
          </p:nvPr>
        </p:nvSpPr>
        <p:spPr>
          <a:xfrm>
            <a:off x="787400" y="4156212"/>
            <a:ext cx="11430000" cy="4747716"/>
          </a:xfrm>
          <a:prstGeom prst="rect">
            <a:avLst/>
          </a:prstGeom>
        </p:spPr>
        <p:txBody>
          <a:bodyPr anchor="t"/>
          <a:lstStyle/>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r>
              <a:t>By Dr. Haque</a:t>
            </a:r>
          </a:p>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p>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r>
              <a:t>April 19th. </a:t>
            </a:r>
          </a:p>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p>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r>
              <a:t>7:45 - 8:30</a:t>
            </a:r>
          </a:p>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p>
          <a:p>
            <a:pPr marL="0" indent="0" algn="ctr">
              <a:spcBef>
                <a:spcPts val="0"/>
              </a:spcBef>
              <a:buClrTx/>
              <a:buSzTx/>
              <a:buNone/>
              <a:defRPr sz="4200">
                <a:effectLst>
                  <a:outerShdw sx="100000" sy="100000" kx="0" ky="0" algn="b" rotWithShape="0" blurRad="38100" dist="50800" dir="3000000">
                    <a:srgbClr val="FFFFFF">
                      <a:alpha val="60000"/>
                    </a:srgbClr>
                  </a:outerShdw>
                </a:effectLst>
              </a:defRPr>
            </a:pPr>
            <a:r>
              <a:t>Khalil Center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5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5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prstGeom prst="rect">
            <a:avLst/>
          </a:prstGeom>
        </p:spPr>
        <p:txBody>
          <a:bodyPr/>
          <a:lstStyle/>
          <a:p>
            <a:pPr defTabSz="484886">
              <a:defRPr sz="6142">
                <a:effectLst>
                  <a:outerShdw sx="100000" sy="100000" kx="0" ky="0" algn="b" rotWithShape="0" blurRad="31623" dist="42164" dir="3000000">
                    <a:srgbClr val="FFFFFF">
                      <a:alpha val="60000"/>
                    </a:srgbClr>
                  </a:outerShdw>
                </a:effectLst>
              </a:defRPr>
            </a:pPr>
            <a:r>
              <a:t>What foods </a:t>
            </a:r>
            <a:r>
              <a:rPr b="1"/>
              <a:t>should</a:t>
            </a:r>
            <a:r>
              <a:t> I eat in Ramadan?</a:t>
            </a:r>
          </a:p>
        </p:txBody>
      </p:sp>
      <p:sp>
        <p:nvSpPr>
          <p:cNvPr id="255" name="Shape 255"/>
          <p:cNvSpPr/>
          <p:nvPr>
            <p:ph type="body" idx="1"/>
          </p:nvPr>
        </p:nvSpPr>
        <p:spPr>
          <a:prstGeom prst="rect">
            <a:avLst/>
          </a:prstGeom>
        </p:spPr>
        <p:txBody>
          <a:bodyPr/>
          <a:lstStyle/>
          <a:p>
            <a:pPr/>
            <a:r>
              <a:rPr u="sng">
                <a:hlinkClick r:id="rId2" invalidUrl="" action="" tgtFrame="" tooltip="" history="1" highlightClick="0" endSnd="0"/>
              </a:rPr>
              <a:t>https://www.youtube.com/watch?v=o1xvGuS_GYg</a:t>
            </a:r>
          </a:p>
          <a:p>
            <a:pPr/>
            <a:r>
              <a:t>Muslim fitness expert and nurse.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Suhur recommendations by nutritionists</a:t>
            </a:r>
          </a:p>
        </p:txBody>
      </p:sp>
      <p:sp>
        <p:nvSpPr>
          <p:cNvPr id="258" name="Shape 258"/>
          <p:cNvSpPr/>
          <p:nvPr>
            <p:ph type="body" idx="1"/>
          </p:nvPr>
        </p:nvSpPr>
        <p:spPr>
          <a:prstGeom prst="rect">
            <a:avLst/>
          </a:prstGeom>
        </p:spPr>
        <p:txBody>
          <a:bodyPr/>
          <a:lstStyle/>
          <a:p>
            <a:pPr marL="388619" indent="-388619" defTabSz="525779">
              <a:spcBef>
                <a:spcPts val="3600"/>
              </a:spcBef>
              <a:defRPr sz="3600"/>
            </a:pPr>
            <a:r>
              <a:t>The meal should contain all the nutrients needed by the body (proteins, carbohydrates, vitamins and minerals) and have easily digestible foods so that it doesn’t cause any stomach discomfort.</a:t>
            </a:r>
          </a:p>
          <a:p>
            <a:pPr marL="388619" indent="-388619" defTabSz="525779">
              <a:spcBef>
                <a:spcPts val="3600"/>
              </a:spcBef>
              <a:defRPr sz="3600"/>
            </a:pPr>
            <a:r>
              <a:t>“Proteins and fats take longer to break down.” - Dr. Haque</a:t>
            </a:r>
          </a:p>
          <a:p>
            <a:pPr marL="388619" indent="-388619" defTabSz="525779">
              <a:spcBef>
                <a:spcPts val="3600"/>
              </a:spcBef>
              <a:defRPr sz="3600"/>
            </a:pPr>
            <a:r>
              <a:t>Avoid salty foods</a:t>
            </a:r>
          </a:p>
          <a:p>
            <a:pPr marL="388619" indent="-388619" defTabSz="525779">
              <a:spcBef>
                <a:spcPts val="3600"/>
              </a:spcBef>
              <a:defRPr sz="3600"/>
            </a:pPr>
            <a:r>
              <a:t>Avoid fatty and fried foods which increase thirst.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
          <p:cNvPicPr>
            <a:picLocks noChangeAspect="0"/>
          </p:cNvPicPr>
          <p:nvPr>
            <p:ph type="pic" idx="13"/>
          </p:nvPr>
        </p:nvPicPr>
        <p:blipFill>
          <a:blip r:embed="rId2">
            <a:extLst/>
          </a:blip>
          <a:stretch>
            <a:fillRect/>
          </a:stretch>
        </p:blipFill>
        <p:spPr>
          <a:xfrm>
            <a:off x="8130363" y="4159250"/>
            <a:ext cx="3657601" cy="4889500"/>
          </a:xfrm>
          <a:prstGeom prst="rect">
            <a:avLst/>
          </a:prstGeom>
        </p:spPr>
      </p:pic>
      <p:pic>
        <p:nvPicPr>
          <p:cNvPr id="261" name=""/>
          <p:cNvPicPr>
            <a:picLocks noChangeAspect="0"/>
          </p:cNvPicPr>
          <p:nvPr>
            <p:ph type="pic" idx="14"/>
          </p:nvPr>
        </p:nvPicPr>
        <p:blipFill>
          <a:blip r:embed="rId3">
            <a:extLst/>
          </a:blip>
          <a:stretch>
            <a:fillRect/>
          </a:stretch>
        </p:blipFill>
        <p:spPr>
          <a:xfrm>
            <a:off x="8130363" y="695685"/>
            <a:ext cx="3657601" cy="2819401"/>
          </a:xfrm>
          <a:prstGeom prst="rect">
            <a:avLst/>
          </a:prstGeom>
        </p:spPr>
      </p:pic>
      <p:pic>
        <p:nvPicPr>
          <p:cNvPr id="262" name=""/>
          <p:cNvPicPr>
            <a:picLocks noChangeAspect="0"/>
          </p:cNvPicPr>
          <p:nvPr>
            <p:ph type="pic" idx="15"/>
          </p:nvPr>
        </p:nvPicPr>
        <p:blipFill>
          <a:blip r:embed="rId4">
            <a:extLst/>
          </a:blip>
          <a:stretch>
            <a:fillRect/>
          </a:stretch>
        </p:blipFill>
        <p:spPr>
          <a:xfrm>
            <a:off x="724819" y="384374"/>
            <a:ext cx="6463873" cy="8670727"/>
          </a:xfrm>
          <a:prstGeom prst="rect">
            <a:avLst/>
          </a:prstGeom>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
          <p:cNvPicPr>
            <a:picLocks noChangeAspect="0"/>
          </p:cNvPicPr>
          <p:nvPr>
            <p:ph type="pic" idx="13"/>
          </p:nvPr>
        </p:nvPicPr>
        <p:blipFill>
          <a:blip r:embed="rId2">
            <a:extLst/>
          </a:blip>
          <a:stretch>
            <a:fillRect/>
          </a:stretch>
        </p:blipFill>
        <p:spPr>
          <a:xfrm>
            <a:off x="8128000" y="4152899"/>
            <a:ext cx="3657600" cy="4889501"/>
          </a:xfrm>
          <a:prstGeom prst="rect">
            <a:avLst/>
          </a:prstGeom>
        </p:spPr>
      </p:pic>
      <p:pic>
        <p:nvPicPr>
          <p:cNvPr id="265" name=""/>
          <p:cNvPicPr>
            <a:picLocks noChangeAspect="0"/>
          </p:cNvPicPr>
          <p:nvPr>
            <p:ph type="pic" idx="14"/>
          </p:nvPr>
        </p:nvPicPr>
        <p:blipFill>
          <a:blip r:embed="rId3">
            <a:extLst/>
          </a:blip>
          <a:stretch>
            <a:fillRect/>
          </a:stretch>
        </p:blipFill>
        <p:spPr>
          <a:xfrm>
            <a:off x="8130363" y="695685"/>
            <a:ext cx="3657601" cy="2819401"/>
          </a:xfrm>
          <a:prstGeom prst="rect">
            <a:avLst/>
          </a:prstGeom>
        </p:spPr>
      </p:pic>
      <p:pic>
        <p:nvPicPr>
          <p:cNvPr id="266" name=""/>
          <p:cNvPicPr>
            <a:picLocks noChangeAspect="0"/>
          </p:cNvPicPr>
          <p:nvPr>
            <p:ph type="pic" idx="15"/>
          </p:nvPr>
        </p:nvPicPr>
        <p:blipFill>
          <a:blip r:embed="rId4">
            <a:extLst/>
          </a:blip>
          <a:stretch>
            <a:fillRect/>
          </a:stretch>
        </p:blipFill>
        <p:spPr>
          <a:xfrm>
            <a:off x="1206500" y="698500"/>
            <a:ext cx="6223000" cy="8343900"/>
          </a:xfrm>
          <a:prstGeom prst="rect">
            <a:avLst/>
          </a:prstGeom>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p:nvPr>
        </p:nvSpPr>
        <p:spPr>
          <a:prstGeom prst="rect">
            <a:avLst/>
          </a:prstGeom>
        </p:spPr>
        <p:txBody>
          <a:bodyPr/>
          <a:lstStyle/>
          <a:p>
            <a:pPr/>
            <a:r>
              <a:t>Make breakfast in advance </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p:nvPr>
        </p:nvSpPr>
        <p:spPr>
          <a:prstGeom prst="rect">
            <a:avLst/>
          </a:prstGeom>
        </p:spPr>
        <p:txBody>
          <a:bodyPr/>
          <a:lstStyle/>
          <a:p>
            <a:pPr/>
            <a:r>
              <a:t>Iftar</a:t>
            </a:r>
          </a:p>
        </p:txBody>
      </p:sp>
      <p:sp>
        <p:nvSpPr>
          <p:cNvPr id="271" name="Shape 271"/>
          <p:cNvSpPr/>
          <p:nvPr>
            <p:ph type="body" idx="1"/>
          </p:nvPr>
        </p:nvSpPr>
        <p:spPr>
          <a:xfrm>
            <a:off x="787400" y="2819400"/>
            <a:ext cx="11430000" cy="5715000"/>
          </a:xfrm>
          <a:prstGeom prst="rect">
            <a:avLst/>
          </a:prstGeom>
        </p:spPr>
        <p:txBody>
          <a:bodyPr/>
          <a:lstStyle/>
          <a:p>
            <a:pPr/>
            <a:r>
              <a:t>“More caution and perhaps more restraint are necessary in </a:t>
            </a:r>
            <a:r>
              <a:rPr b="1"/>
              <a:t>breaking</a:t>
            </a:r>
            <a:r>
              <a:t> a </a:t>
            </a:r>
            <a:r>
              <a:rPr b="1"/>
              <a:t>fast</a:t>
            </a:r>
            <a:r>
              <a:t> than in keeping it.”</a:t>
            </a:r>
          </a:p>
          <a:p>
            <a:pPr/>
            <a:r>
              <a:t>“Every </a:t>
            </a:r>
            <a:r>
              <a:rPr b="1"/>
              <a:t>fool can fast</a:t>
            </a:r>
            <a:r>
              <a:t>, but only the </a:t>
            </a:r>
            <a:r>
              <a:rPr b="1"/>
              <a:t>wise man</a:t>
            </a:r>
            <a:r>
              <a:t> knows how to </a:t>
            </a:r>
            <a:r>
              <a:rPr b="1"/>
              <a:t>break</a:t>
            </a:r>
            <a:r>
              <a:t> a </a:t>
            </a:r>
            <a:r>
              <a:rPr b="1"/>
              <a:t>fast</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p>
            <a:pPr/>
            <a:r>
              <a:t>The iftar of Muhammad ﷺ</a:t>
            </a:r>
          </a:p>
        </p:txBody>
      </p:sp>
      <p:sp>
        <p:nvSpPr>
          <p:cNvPr id="274" name="Shape 274"/>
          <p:cNvSpPr/>
          <p:nvPr>
            <p:ph type="body" idx="1"/>
          </p:nvPr>
        </p:nvSpPr>
        <p:spPr>
          <a:prstGeom prst="rect">
            <a:avLst/>
          </a:prstGeom>
        </p:spPr>
        <p:txBody>
          <a:bodyPr/>
          <a:lstStyle/>
          <a:p>
            <a:pPr/>
            <a:r>
              <a:t>Fresh Dates</a:t>
            </a:r>
          </a:p>
          <a:p>
            <a:pPr/>
            <a:r>
              <a:t>Dried dates</a:t>
            </a:r>
          </a:p>
          <a:p>
            <a:pPr/>
            <a:r>
              <a:t>Water</a:t>
            </a:r>
          </a:p>
        </p:txBody>
      </p:sp>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prstGeom prst="rect">
            <a:avLst/>
          </a:prstGeom>
        </p:spPr>
        <p:txBody>
          <a:bodyPr/>
          <a:lstStyle/>
          <a:p>
            <a:pPr/>
            <a:r>
              <a:t>Iftar</a:t>
            </a:r>
          </a:p>
        </p:txBody>
      </p:sp>
      <p:sp>
        <p:nvSpPr>
          <p:cNvPr id="277" name="Shape 277"/>
          <p:cNvSpPr/>
          <p:nvPr>
            <p:ph type="body" idx="1"/>
          </p:nvPr>
        </p:nvSpPr>
        <p:spPr>
          <a:prstGeom prst="rect">
            <a:avLst/>
          </a:prstGeom>
        </p:spPr>
        <p:txBody>
          <a:bodyPr/>
          <a:lstStyle/>
          <a:p>
            <a:pPr/>
            <a:r>
              <a:t>“Eat a salad, because it is rich in vitamins, minerals and fiber.  It reduces your appetite and ensures you eat less of the main dish.”</a:t>
            </a:r>
          </a:p>
          <a:p>
            <a:pPr/>
            <a:r>
              <a:t>“Have a smaller than usual dinner and fruits for desert” - Dr. Haque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prstGeom prst="rect">
            <a:avLst/>
          </a:prstGeom>
        </p:spPr>
        <p:txBody>
          <a:bodyPr/>
          <a:lstStyle/>
          <a:p>
            <a:pPr/>
            <a:r>
              <a:t>Learning objective</a:t>
            </a:r>
          </a:p>
        </p:txBody>
      </p:sp>
      <p:sp>
        <p:nvSpPr>
          <p:cNvPr id="133" name="Shape 133"/>
          <p:cNvSpPr/>
          <p:nvPr>
            <p:ph type="body" idx="1"/>
          </p:nvPr>
        </p:nvSpPr>
        <p:spPr>
          <a:prstGeom prst="rect">
            <a:avLst/>
          </a:prstGeom>
        </p:spPr>
        <p:txBody>
          <a:bodyPr/>
          <a:lstStyle/>
          <a:p>
            <a:pPr/>
            <a:r>
              <a:t>What are the sunnah elements of fasting</a:t>
            </a:r>
          </a:p>
          <a:p>
            <a:pPr/>
            <a:r>
              <a:t>What are the disliked elements of fasting</a:t>
            </a:r>
          </a:p>
          <a:p>
            <a:pPr/>
            <a:r>
              <a:t>What is the difference between Qadā and Kaffarah?</a:t>
            </a:r>
          </a:p>
          <a:p>
            <a:pPr/>
            <a:r>
              <a:t>When is Qadha necessary but not Kaffarah?</a:t>
            </a:r>
          </a:p>
          <a:p>
            <a:pPr/>
            <a:r>
              <a:t>When is Qadha and Kaffarah necessary?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
          <p:cNvPicPr>
            <a:picLocks noChangeAspect="0"/>
          </p:cNvPicPr>
          <p:nvPr>
            <p:ph type="pic" idx="14"/>
          </p:nvPr>
        </p:nvPicPr>
        <p:blipFill>
          <a:blip r:embed="rId2">
            <a:extLst/>
          </a:blip>
          <a:stretch>
            <a:fillRect/>
          </a:stretch>
        </p:blipFill>
        <p:spPr>
          <a:xfrm>
            <a:off x="8130363" y="695685"/>
            <a:ext cx="3657601" cy="2819401"/>
          </a:xfrm>
          <a:prstGeom prst="rect">
            <a:avLst/>
          </a:prstGeom>
        </p:spPr>
      </p:pic>
      <p:pic>
        <p:nvPicPr>
          <p:cNvPr id="280" name=""/>
          <p:cNvPicPr>
            <a:picLocks noChangeAspect="0"/>
          </p:cNvPicPr>
          <p:nvPr>
            <p:ph type="pic" idx="15"/>
          </p:nvPr>
        </p:nvPicPr>
        <p:blipFill>
          <a:blip r:embed="rId3">
            <a:extLst/>
          </a:blip>
          <a:stretch>
            <a:fillRect/>
          </a:stretch>
        </p:blipFill>
        <p:spPr>
          <a:xfrm>
            <a:off x="1018024" y="704850"/>
            <a:ext cx="6223001" cy="8343900"/>
          </a:xfrm>
          <a:prstGeom prst="rect">
            <a:avLst/>
          </a:prstGeom>
        </p:spPr>
      </p:pic>
      <p:pic>
        <p:nvPicPr>
          <p:cNvPr id="281" name="pasted-image.tiff"/>
          <p:cNvPicPr>
            <a:picLocks noChangeAspect="1"/>
          </p:cNvPicPr>
          <p:nvPr/>
        </p:nvPicPr>
        <p:blipFill>
          <a:blip r:embed="rId4">
            <a:extLst/>
          </a:blip>
          <a:stretch>
            <a:fillRect/>
          </a:stretch>
        </p:blipFill>
        <p:spPr>
          <a:xfrm>
            <a:off x="7604206" y="4775568"/>
            <a:ext cx="5495288" cy="3656864"/>
          </a:xfrm>
          <a:prstGeom prst="rect">
            <a:avLst/>
          </a:prstGeom>
          <a:ln w="12700">
            <a:miter lim="400000"/>
          </a:ln>
        </p:spPr>
      </p:pic>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
          <p:cNvPicPr>
            <a:picLocks noChangeAspect="0"/>
          </p:cNvPicPr>
          <p:nvPr>
            <p:ph type="pic" idx="13"/>
          </p:nvPr>
        </p:nvPicPr>
        <p:blipFill>
          <a:blip r:embed="rId2">
            <a:extLst/>
          </a:blip>
          <a:stretch>
            <a:fillRect/>
          </a:stretch>
        </p:blipFill>
        <p:spPr>
          <a:xfrm>
            <a:off x="8128000" y="4152899"/>
            <a:ext cx="3657601" cy="4889501"/>
          </a:xfrm>
          <a:prstGeom prst="rect">
            <a:avLst/>
          </a:prstGeom>
        </p:spPr>
      </p:pic>
      <p:pic>
        <p:nvPicPr>
          <p:cNvPr id="284" name=""/>
          <p:cNvPicPr>
            <a:picLocks noChangeAspect="0"/>
          </p:cNvPicPr>
          <p:nvPr>
            <p:ph type="pic" idx="14"/>
          </p:nvPr>
        </p:nvPicPr>
        <p:blipFill>
          <a:blip r:embed="rId3">
            <a:extLst/>
          </a:blip>
          <a:stretch>
            <a:fillRect/>
          </a:stretch>
        </p:blipFill>
        <p:spPr>
          <a:xfrm>
            <a:off x="7973300" y="837041"/>
            <a:ext cx="3657601" cy="2819401"/>
          </a:xfrm>
          <a:prstGeom prst="rect">
            <a:avLst/>
          </a:prstGeom>
        </p:spPr>
      </p:pic>
      <p:pic>
        <p:nvPicPr>
          <p:cNvPr id="285" name=""/>
          <p:cNvPicPr>
            <a:picLocks noChangeAspect="0"/>
          </p:cNvPicPr>
          <p:nvPr>
            <p:ph type="pic" idx="15"/>
          </p:nvPr>
        </p:nvPicPr>
        <p:blipFill>
          <a:blip r:embed="rId4">
            <a:extLst/>
          </a:blip>
          <a:stretch>
            <a:fillRect/>
          </a:stretch>
        </p:blipFill>
        <p:spPr>
          <a:xfrm>
            <a:off x="1206500" y="698500"/>
            <a:ext cx="6223000" cy="83439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P build="whole" bldLvl="1" animBg="1" rev="0" advAuto="0" spid="283" grpId="2"/>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p>
            <a:pPr defTabSz="303783">
              <a:defRPr sz="5200">
                <a:effectLst>
                  <a:outerShdw sx="100000" sy="100000" kx="0" ky="0" algn="b" rotWithShape="0" blurRad="19812" dist="26416" dir="3000000">
                    <a:srgbClr val="FFFFFF">
                      <a:alpha val="60000"/>
                    </a:srgbClr>
                  </a:outerShdw>
                </a:effectLst>
              </a:defRPr>
            </a:pPr>
            <a:r>
              <a:rPr u="sng">
                <a:hlinkClick r:id="rId2" invalidUrl="" action="" tgtFrame="" tooltip="" history="1" highlightClick="0" endSnd="0"/>
              </a:rPr>
              <a:t>https://www.youtube.com/watch?v=eIqglSUUqm0</a:t>
            </a:r>
          </a:p>
          <a:p>
            <a:pPr defTabSz="303783">
              <a:defRPr sz="5200">
                <a:effectLst>
                  <a:outerShdw sx="100000" sy="100000" kx="0" ky="0" algn="b" rotWithShape="0" blurRad="19812" dist="26416" dir="3000000">
                    <a:srgbClr val="FFFFFF">
                      <a:alpha val="60000"/>
                    </a:srgbClr>
                  </a:outerShdw>
                </a:effectLst>
              </a:defRPr>
            </a:pPr>
          </a:p>
          <a:p>
            <a:pPr defTabSz="303783">
              <a:defRPr sz="5200">
                <a:effectLst>
                  <a:outerShdw sx="100000" sy="100000" kx="0" ky="0" algn="b" rotWithShape="0" blurRad="19812" dist="26416" dir="3000000">
                    <a:srgbClr val="FFFFFF">
                      <a:alpha val="60000"/>
                    </a:srgbClr>
                  </a:outerShdw>
                </a:effectLst>
              </a:defRPr>
            </a:pPr>
            <a:r>
              <a:t>Start from 1:56 to 4:07</a:t>
            </a:r>
          </a:p>
        </p:txBody>
      </p:sp>
      <p:sp>
        <p:nvSpPr>
          <p:cNvPr id="288" name="Shape 288"/>
          <p:cNvSpPr/>
          <p:nvPr>
            <p:ph type="body" sz="quarter" idx="4294967295"/>
          </p:nvPr>
        </p:nvSpPr>
        <p:spPr>
          <a:xfrm>
            <a:off x="787400" y="186143"/>
            <a:ext cx="11430000" cy="1524001"/>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stStyle>
          <a:p>
            <a:pPr/>
            <a:r>
              <a:t>Benefits of bone broth</a:t>
            </a:r>
          </a:p>
        </p:txBody>
      </p:sp>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p:nvPr>
        </p:nvSpPr>
        <p:spPr>
          <a:prstGeom prst="rect">
            <a:avLst/>
          </a:prstGeom>
        </p:spPr>
        <p:txBody>
          <a:bodyPr/>
          <a:lstStyle/>
          <a:p>
            <a:pPr/>
            <a:r>
              <a:t>Exit slip</a:t>
            </a:r>
          </a:p>
        </p:txBody>
      </p:sp>
      <p:sp>
        <p:nvSpPr>
          <p:cNvPr id="291" name="Shape 291"/>
          <p:cNvSpPr/>
          <p:nvPr>
            <p:ph type="body" idx="1"/>
          </p:nvPr>
        </p:nvSpPr>
        <p:spPr>
          <a:prstGeom prst="rect">
            <a:avLst/>
          </a:prstGeom>
        </p:spPr>
        <p:txBody>
          <a:bodyPr/>
          <a:lstStyle/>
          <a:p>
            <a:pPr/>
            <a:r>
              <a:t>What was the most important lesson you learned?</a:t>
            </a:r>
          </a:p>
          <a:p>
            <a:pPr/>
            <a:r>
              <a:t>How will you apply what you learned in your life?</a:t>
            </a:r>
          </a:p>
          <a:p>
            <a:pPr/>
            <a:r>
              <a:t>Questions/Comments/Concerns?</a:t>
            </a: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ctrTitle"/>
          </p:nvPr>
        </p:nvSpPr>
        <p:spPr>
          <a:prstGeom prst="rect">
            <a:avLst/>
          </a:prstGeom>
        </p:spPr>
        <p:txBody>
          <a:bodyPr/>
          <a:lstStyle/>
          <a:p>
            <a:pPr/>
            <a:r>
              <a:t>Fiqh of Ramadan</a:t>
            </a:r>
          </a:p>
        </p:txBody>
      </p:sp>
      <p:sp>
        <p:nvSpPr>
          <p:cNvPr id="294" name="Shape 294"/>
          <p:cNvSpPr/>
          <p:nvPr>
            <p:ph type="subTitle" sz="quarter" idx="1"/>
          </p:nvPr>
        </p:nvSpPr>
        <p:spPr>
          <a:prstGeom prst="rect">
            <a:avLst/>
          </a:prstGeom>
        </p:spPr>
        <p:txBody>
          <a:bodyPr/>
          <a:lstStyle/>
          <a:p>
            <a:pPr/>
            <a:r>
              <a:t>Part 2</a:t>
            </a:r>
          </a:p>
        </p:txBody>
      </p:sp>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p:nvPr>
        </p:nvSpPr>
        <p:spPr>
          <a:prstGeom prst="rect">
            <a:avLst/>
          </a:prstGeom>
        </p:spPr>
        <p:txBody>
          <a:bodyPr/>
          <a:lstStyle/>
          <a:p>
            <a:pPr/>
            <a:r>
              <a:t>Game-plan</a:t>
            </a:r>
          </a:p>
        </p:txBody>
      </p:sp>
      <p:sp>
        <p:nvSpPr>
          <p:cNvPr id="297" name="Shape 297"/>
          <p:cNvSpPr/>
          <p:nvPr>
            <p:ph type="body" idx="1"/>
          </p:nvPr>
        </p:nvSpPr>
        <p:spPr>
          <a:prstGeom prst="rect">
            <a:avLst/>
          </a:prstGeom>
        </p:spPr>
        <p:txBody>
          <a:bodyPr/>
          <a:lstStyle/>
          <a:p>
            <a:pPr/>
            <a:r>
              <a:t>Review previous material </a:t>
            </a:r>
          </a:p>
          <a:p>
            <a:pPr/>
            <a:r>
              <a:t>Qadha and Kaffarah</a:t>
            </a:r>
          </a:p>
          <a:p>
            <a:pPr/>
            <a:r>
              <a:t>Common Questions</a:t>
            </a:r>
          </a:p>
        </p:txBody>
      </p:sp>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r>
              <a:t>Q</a:t>
            </a:r>
            <a:r>
              <a:rPr>
                <a:latin typeface="Times"/>
                <a:ea typeface="Times"/>
                <a:cs typeface="Times"/>
                <a:sym typeface="Times"/>
              </a:rPr>
              <a:t>aḍāʾ</a:t>
            </a:r>
            <a:r>
              <a:t> and Kaffarah</a:t>
            </a:r>
          </a:p>
        </p:txBody>
      </p:sp>
      <p:sp>
        <p:nvSpPr>
          <p:cNvPr id="300" name="Shape 300"/>
          <p:cNvSpPr/>
          <p:nvPr>
            <p:ph type="body" idx="1"/>
          </p:nvPr>
        </p:nvSpPr>
        <p:spPr>
          <a:prstGeom prst="rect">
            <a:avLst/>
          </a:prstGeom>
        </p:spPr>
        <p:txBody>
          <a:bodyPr/>
          <a:lstStyle/>
          <a:p>
            <a:pPr marL="423163" indent="-423163" defTabSz="572516">
              <a:spcBef>
                <a:spcPts val="3900"/>
              </a:spcBef>
              <a:defRPr sz="3920"/>
            </a:pPr>
            <a:r>
              <a:rPr b="1">
                <a:latin typeface="Times"/>
                <a:ea typeface="Times"/>
                <a:cs typeface="Times"/>
                <a:sym typeface="Times"/>
              </a:rPr>
              <a:t>Kaffārah</a:t>
            </a:r>
            <a:r>
              <a:t> </a:t>
            </a:r>
            <a:r>
              <a:rPr b="1">
                <a:latin typeface="Times"/>
                <a:ea typeface="Times"/>
                <a:cs typeface="Times"/>
                <a:sym typeface="Times"/>
              </a:rPr>
              <a:t>is</a:t>
            </a:r>
            <a:r>
              <a:t>: two months consecutive fast with no break, or feeding sixty poor people.</a:t>
            </a:r>
          </a:p>
          <a:p>
            <a:pPr marL="423163" indent="-423163" defTabSz="572516">
              <a:spcBef>
                <a:spcPts val="3900"/>
              </a:spcBef>
              <a:defRPr sz="3920"/>
            </a:pPr>
            <a:r>
              <a:rPr b="1"/>
              <a:t>Qadā’ is:</a:t>
            </a:r>
            <a:r>
              <a:t> making up missed fasts of Ramadān with similar number of fasts on days other than Ramadān.</a:t>
            </a:r>
          </a:p>
          <a:p>
            <a:pPr marL="423163" indent="-423163" defTabSz="572516">
              <a:spcBef>
                <a:spcPts val="3900"/>
              </a:spcBef>
              <a:defRPr sz="3920"/>
            </a:pPr>
            <a:r>
              <a:t>Intentionally eating, drinking without an excuse, or having intercourse necessitates both </a:t>
            </a:r>
            <a:r>
              <a:rPr b="1">
                <a:latin typeface="Times"/>
                <a:ea typeface="Times"/>
                <a:cs typeface="Times"/>
                <a:sym typeface="Times"/>
              </a:rPr>
              <a:t>qaḍāʾ</a:t>
            </a:r>
            <a:r>
              <a:t> and </a:t>
            </a:r>
            <a:r>
              <a:rPr b="1">
                <a:latin typeface="Times"/>
                <a:ea typeface="Times"/>
                <a:cs typeface="Times"/>
                <a:sym typeface="Times"/>
              </a:rPr>
              <a:t>kaffārah</a:t>
            </a:r>
            <a:r>
              <a:t>.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p:nvPr>
        </p:nvSpPr>
        <p:spPr>
          <a:prstGeom prst="rect">
            <a:avLst/>
          </a:prstGeom>
        </p:spPr>
        <p:txBody>
          <a:bodyPr/>
          <a:lstStyle/>
          <a:p>
            <a:pPr/>
            <a:r>
              <a:t>What is Qadha? </a:t>
            </a:r>
          </a:p>
        </p:txBody>
      </p:sp>
      <p:sp>
        <p:nvSpPr>
          <p:cNvPr id="303" name="Shape 303"/>
          <p:cNvSpPr/>
          <p:nvPr>
            <p:ph type="body" idx="1"/>
          </p:nvPr>
        </p:nvSpPr>
        <p:spPr>
          <a:prstGeom prst="rect">
            <a:avLst/>
          </a:prstGeom>
        </p:spPr>
        <p:txBody>
          <a:bodyPr/>
          <a:lstStyle/>
          <a:p>
            <a:pPr/>
            <a:r>
              <a:rPr b="1"/>
              <a:t>Qadā’ :</a:t>
            </a:r>
            <a:r>
              <a:t> making up missed fasts of Ramadān with similar number of fasts on days other than Ramadān.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r>
              <a:t>What is Kaffarah? </a:t>
            </a:r>
          </a:p>
        </p:txBody>
      </p:sp>
      <p:sp>
        <p:nvSpPr>
          <p:cNvPr id="306" name="Shape 306"/>
          <p:cNvSpPr/>
          <p:nvPr>
            <p:ph type="body" idx="1"/>
          </p:nvPr>
        </p:nvSpPr>
        <p:spPr>
          <a:prstGeom prst="rect">
            <a:avLst/>
          </a:prstGeom>
        </p:spPr>
        <p:txBody>
          <a:bodyPr/>
          <a:lstStyle/>
          <a:p>
            <a:pPr/>
            <a:r>
              <a:rPr b="1">
                <a:latin typeface="Times"/>
                <a:ea typeface="Times"/>
                <a:cs typeface="Times"/>
                <a:sym typeface="Times"/>
              </a:rPr>
              <a:t>Kaffārah</a:t>
            </a:r>
            <a:r>
              <a:t>: two months consecutive fast with no break, or feeding sixty poor people.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prstGeom prst="rect">
            <a:avLst/>
          </a:prstGeom>
        </p:spPr>
        <p:txBody>
          <a:bodyPr/>
          <a:lstStyle>
            <a:lvl1pPr defTabSz="467359">
              <a:defRPr sz="5920">
                <a:effectLst>
                  <a:outerShdw sx="100000" sy="100000" kx="0" ky="0" algn="b" rotWithShape="0" blurRad="30480" dist="40640" dir="3000000">
                    <a:srgbClr val="FFFFFF">
                      <a:alpha val="60000"/>
                    </a:srgbClr>
                  </a:outerShdw>
                </a:effectLst>
              </a:defRPr>
            </a:lvl1pPr>
          </a:lstStyle>
          <a:p>
            <a:pPr/>
            <a:r>
              <a:t>When Kaffārah is not necessary, but Qaḍāʾ:</a:t>
            </a:r>
          </a:p>
        </p:txBody>
      </p:sp>
      <p:sp>
        <p:nvSpPr>
          <p:cNvPr id="309" name="Shape 309"/>
          <p:cNvSpPr/>
          <p:nvPr>
            <p:ph type="body" idx="1"/>
          </p:nvPr>
        </p:nvSpPr>
        <p:spPr>
          <a:prstGeom prst="rect">
            <a:avLst/>
          </a:prstGeom>
        </p:spPr>
        <p:txBody>
          <a:bodyPr/>
          <a:lstStyle/>
          <a:p>
            <a:pPr/>
            <a:r>
              <a:t>By breaking your fast mistakenly </a:t>
            </a:r>
          </a:p>
          <a:p>
            <a:pPr/>
            <a:r>
              <a:t>Forced to break your fast</a:t>
            </a:r>
          </a:p>
          <a:p>
            <a:pPr/>
            <a:r>
              <a:t>Pebbles or other non-food substance goes down throat (greater than a size of a chickpea)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pPr/>
            <a:r>
              <a:t>Learning objective</a:t>
            </a:r>
          </a:p>
        </p:txBody>
      </p:sp>
      <p:sp>
        <p:nvSpPr>
          <p:cNvPr id="136" name="Shape 136"/>
          <p:cNvSpPr/>
          <p:nvPr>
            <p:ph type="body" idx="1"/>
          </p:nvPr>
        </p:nvSpPr>
        <p:spPr>
          <a:prstGeom prst="rect">
            <a:avLst/>
          </a:prstGeom>
        </p:spPr>
        <p:txBody>
          <a:bodyPr/>
          <a:lstStyle/>
          <a:p>
            <a:pPr/>
            <a:r>
              <a:t>What breaks the fast?</a:t>
            </a:r>
          </a:p>
          <a:p>
            <a:pPr/>
            <a:r>
              <a:t>What doesn’t break the fast?</a:t>
            </a:r>
          </a:p>
          <a:p>
            <a:pPr/>
            <a:r>
              <a:t>Common questions about fasting</a:t>
            </a:r>
          </a:p>
          <a:p>
            <a:pPr/>
            <a:r>
              <a:t>Q/A from community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lvl1pPr defTabSz="467359">
              <a:defRPr sz="5920">
                <a:effectLst>
                  <a:outerShdw sx="100000" sy="100000" kx="0" ky="0" algn="b" rotWithShape="0" blurRad="30480" dist="40640" dir="3000000">
                    <a:srgbClr val="FFFFFF">
                      <a:alpha val="60000"/>
                    </a:srgbClr>
                  </a:outerShdw>
                </a:effectLst>
              </a:defRPr>
            </a:lvl1pPr>
          </a:lstStyle>
          <a:p>
            <a:pPr/>
            <a:r>
              <a:t>When Kaffārah is not necessary, but Qaḍāʾ:</a:t>
            </a:r>
          </a:p>
        </p:txBody>
      </p:sp>
      <p:sp>
        <p:nvSpPr>
          <p:cNvPr id="312" name="Shape 312"/>
          <p:cNvSpPr/>
          <p:nvPr>
            <p:ph type="body" idx="1"/>
          </p:nvPr>
        </p:nvSpPr>
        <p:spPr>
          <a:xfrm>
            <a:off x="876300" y="2794000"/>
            <a:ext cx="11430000" cy="5715000"/>
          </a:xfrm>
          <a:prstGeom prst="rect">
            <a:avLst/>
          </a:prstGeom>
        </p:spPr>
        <p:txBody>
          <a:bodyPr/>
          <a:lstStyle/>
          <a:p>
            <a:pPr/>
            <a:r>
              <a:t>Intentionally swallowing vomit</a:t>
            </a:r>
          </a:p>
          <a:p>
            <a:pPr/>
            <a:r>
              <a:t>Eat thinking it is still suhūr time when it is not</a:t>
            </a:r>
          </a:p>
          <a:p>
            <a:pPr/>
            <a:r>
              <a:t>Eat out of forgetfulness. i.e. thought it broke his fast so started eating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p:nvPr>
        </p:nvSpPr>
        <p:spPr>
          <a:prstGeom prst="rect">
            <a:avLst/>
          </a:prstGeom>
        </p:spPr>
        <p:txBody>
          <a:bodyPr/>
          <a:lstStyle>
            <a:lvl1pPr defTabSz="519937">
              <a:defRPr sz="6586">
                <a:effectLst>
                  <a:outerShdw sx="100000" sy="100000" kx="0" ky="0" algn="b" rotWithShape="0" blurRad="33909" dist="45212" dir="3000000">
                    <a:srgbClr val="FFFFFF">
                      <a:alpha val="60000"/>
                    </a:srgbClr>
                  </a:outerShdw>
                </a:effectLst>
              </a:defRPr>
            </a:lvl1pPr>
          </a:lstStyle>
          <a:p>
            <a:pPr/>
            <a:r>
              <a:t>Things that do not break the fast</a:t>
            </a:r>
          </a:p>
        </p:txBody>
      </p:sp>
      <p:sp>
        <p:nvSpPr>
          <p:cNvPr id="315" name="Shape 315"/>
          <p:cNvSpPr/>
          <p:nvPr>
            <p:ph type="body" idx="1"/>
          </p:nvPr>
        </p:nvSpPr>
        <p:spPr>
          <a:xfrm>
            <a:off x="787400" y="2781300"/>
            <a:ext cx="11430000" cy="5715000"/>
          </a:xfrm>
          <a:prstGeom prst="rect">
            <a:avLst/>
          </a:prstGeom>
        </p:spPr>
        <p:txBody>
          <a:bodyPr/>
          <a:lstStyle/>
          <a:p>
            <a:pPr marL="341122" indent="-341122" defTabSz="461518">
              <a:spcBef>
                <a:spcPts val="3100"/>
              </a:spcBef>
              <a:defRPr sz="3160"/>
            </a:pPr>
            <a:r>
              <a:t>Forgetfulness</a:t>
            </a:r>
          </a:p>
          <a:p>
            <a:pPr marL="341122" indent="-341122" defTabSz="461518">
              <a:spcBef>
                <a:spcPts val="3100"/>
              </a:spcBef>
              <a:defRPr sz="3160"/>
            </a:pPr>
            <a:r>
              <a:t>Wet dreams</a:t>
            </a:r>
          </a:p>
          <a:p>
            <a:pPr marL="341122" indent="-341122" defTabSz="461518">
              <a:spcBef>
                <a:spcPts val="3100"/>
              </a:spcBef>
              <a:defRPr sz="3160"/>
            </a:pPr>
            <a:r>
              <a:t>Rub lotion/oil on skin</a:t>
            </a:r>
          </a:p>
          <a:p>
            <a:pPr marL="341122" indent="-341122" defTabSz="461518">
              <a:spcBef>
                <a:spcPts val="3100"/>
              </a:spcBef>
              <a:defRPr sz="3160"/>
            </a:pPr>
            <a:r>
              <a:t>Applying kuhl to eyes</a:t>
            </a:r>
          </a:p>
          <a:p>
            <a:pPr marL="341122" indent="-341122" defTabSz="461518">
              <a:spcBef>
                <a:spcPts val="3100"/>
              </a:spcBef>
              <a:defRPr sz="3160"/>
            </a:pPr>
            <a:r>
              <a:t>Backbiting</a:t>
            </a:r>
          </a:p>
          <a:p>
            <a:pPr marL="341122" indent="-341122" defTabSz="461518">
              <a:spcBef>
                <a:spcPts val="3100"/>
              </a:spcBef>
              <a:defRPr sz="3160"/>
            </a:pPr>
            <a:r>
              <a:t>Vomiting unintentionally</a:t>
            </a:r>
          </a:p>
          <a:p>
            <a:pPr marL="341122" indent="-341122" defTabSz="461518">
              <a:spcBef>
                <a:spcPts val="3100"/>
              </a:spcBef>
              <a:defRPr sz="3160"/>
            </a:pPr>
            <a:r>
              <a:t>Kissing and caressing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15">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prstGeom prst="rect">
            <a:avLst/>
          </a:prstGeom>
        </p:spPr>
        <p:txBody>
          <a:bodyPr/>
          <a:lstStyle>
            <a:lvl1pPr defTabSz="519937">
              <a:defRPr sz="6586">
                <a:effectLst>
                  <a:outerShdw sx="100000" sy="100000" kx="0" ky="0" algn="b" rotWithShape="0" blurRad="33909" dist="45212" dir="3000000">
                    <a:srgbClr val="FFFFFF">
                      <a:alpha val="60000"/>
                    </a:srgbClr>
                  </a:outerShdw>
                </a:effectLst>
              </a:defRPr>
            </a:lvl1pPr>
          </a:lstStyle>
          <a:p>
            <a:pPr/>
            <a:r>
              <a:t>Things that do not break the fast</a:t>
            </a:r>
          </a:p>
        </p:txBody>
      </p:sp>
      <p:sp>
        <p:nvSpPr>
          <p:cNvPr id="318" name="Shape 318"/>
          <p:cNvSpPr/>
          <p:nvPr>
            <p:ph type="body" idx="1"/>
          </p:nvPr>
        </p:nvSpPr>
        <p:spPr>
          <a:xfrm>
            <a:off x="787400" y="2794000"/>
            <a:ext cx="11430000" cy="6348221"/>
          </a:xfrm>
          <a:prstGeom prst="rect">
            <a:avLst/>
          </a:prstGeom>
        </p:spPr>
        <p:txBody>
          <a:bodyPr/>
          <a:lstStyle/>
          <a:p>
            <a:pPr marL="405891" indent="-405891" defTabSz="549148">
              <a:spcBef>
                <a:spcPts val="3700"/>
              </a:spcBef>
              <a:defRPr sz="3759"/>
            </a:pPr>
            <a:r>
              <a:t>Eating food lodged in one’s mouth (less than the size of a chickpea)</a:t>
            </a:r>
          </a:p>
          <a:p>
            <a:pPr marL="405891" indent="-405891" defTabSz="549148">
              <a:spcBef>
                <a:spcPts val="3700"/>
              </a:spcBef>
              <a:defRPr sz="3759"/>
            </a:pPr>
            <a:r>
              <a:t>Chewing without swallowing (Non-Flavored gum)</a:t>
            </a:r>
          </a:p>
          <a:p>
            <a:pPr marL="405891" indent="-405891" defTabSz="549148">
              <a:spcBef>
                <a:spcPts val="3700"/>
              </a:spcBef>
              <a:defRPr sz="3759"/>
            </a:pPr>
            <a:r>
              <a:t>Pouring water on oneself to cool the body</a:t>
            </a:r>
          </a:p>
          <a:p>
            <a:pPr marL="405891" indent="-405891" defTabSz="549148">
              <a:spcBef>
                <a:spcPts val="3700"/>
              </a:spcBef>
              <a:defRPr sz="3759"/>
            </a:pPr>
            <a:r>
              <a:t>Beginning the fast in janābah</a:t>
            </a:r>
          </a:p>
          <a:p>
            <a:pPr marL="405891" indent="-405891" defTabSz="549148">
              <a:spcBef>
                <a:spcPts val="3700"/>
              </a:spcBef>
              <a:defRPr sz="3759"/>
            </a:pPr>
            <a:r>
              <a:t>Using the miswāk (non-flavored)</a:t>
            </a:r>
          </a:p>
          <a:p>
            <a:pPr marL="405891" indent="-405891" defTabSz="549148">
              <a:spcBef>
                <a:spcPts val="3700"/>
              </a:spcBef>
              <a:defRPr sz="3759"/>
            </a:pPr>
            <a:r>
              <a:t>Swallowing one's own saliva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p:nvPr>
        </p:nvSpPr>
        <p:spPr>
          <a:prstGeom prst="rect">
            <a:avLst/>
          </a:prstGeom>
        </p:spPr>
        <p:txBody>
          <a:bodyPr/>
          <a:lstStyle>
            <a:lvl1pPr defTabSz="519937">
              <a:defRPr sz="6586">
                <a:effectLst>
                  <a:outerShdw sx="100000" sy="100000" kx="0" ky="0" algn="b" rotWithShape="0" blurRad="33909" dist="45212" dir="3000000">
                    <a:srgbClr val="FFFFFF">
                      <a:alpha val="60000"/>
                    </a:srgbClr>
                  </a:outerShdw>
                </a:effectLst>
              </a:defRPr>
            </a:lvl1pPr>
          </a:lstStyle>
          <a:p>
            <a:pPr/>
            <a:r>
              <a:t>Things that do not break the fast</a:t>
            </a:r>
          </a:p>
        </p:txBody>
      </p:sp>
      <p:sp>
        <p:nvSpPr>
          <p:cNvPr id="321" name="Shape 321"/>
          <p:cNvSpPr/>
          <p:nvPr>
            <p:ph type="body" idx="1"/>
          </p:nvPr>
        </p:nvSpPr>
        <p:spPr>
          <a:prstGeom prst="rect">
            <a:avLst/>
          </a:prstGeom>
        </p:spPr>
        <p:txBody>
          <a:bodyPr/>
          <a:lstStyle/>
          <a:p>
            <a:pPr marL="401574" indent="-401574" defTabSz="543305">
              <a:spcBef>
                <a:spcPts val="3700"/>
              </a:spcBef>
              <a:defRPr sz="3720"/>
            </a:pPr>
            <a:r>
              <a:t>Injections </a:t>
            </a:r>
          </a:p>
          <a:p>
            <a:pPr marL="401574" indent="-401574" defTabSz="543305">
              <a:spcBef>
                <a:spcPts val="3700"/>
              </a:spcBef>
              <a:defRPr sz="3720"/>
            </a:pPr>
            <a:r>
              <a:t>IV’s (Difference of opinion)</a:t>
            </a:r>
          </a:p>
          <a:p>
            <a:pPr marL="401574" indent="-401574" defTabSz="543305">
              <a:spcBef>
                <a:spcPts val="3700"/>
              </a:spcBef>
              <a:defRPr sz="3720"/>
            </a:pPr>
            <a:r>
              <a:t>Removal of blood</a:t>
            </a:r>
          </a:p>
          <a:p>
            <a:pPr marL="401574" indent="-401574" defTabSz="543305">
              <a:spcBef>
                <a:spcPts val="3700"/>
              </a:spcBef>
              <a:defRPr sz="3720"/>
            </a:pPr>
            <a:r>
              <a:t>Blood tests for diabetes</a:t>
            </a:r>
          </a:p>
          <a:p>
            <a:pPr marL="401574" indent="-401574" defTabSz="543305">
              <a:spcBef>
                <a:spcPts val="3700"/>
              </a:spcBef>
              <a:defRPr sz="3720"/>
            </a:pPr>
            <a:r>
              <a:t>Nose drops or eye drops</a:t>
            </a:r>
          </a:p>
          <a:p>
            <a:pPr marL="401574" indent="-401574" defTabSz="543305">
              <a:spcBef>
                <a:spcPts val="3700"/>
              </a:spcBef>
              <a:defRPr sz="3720"/>
            </a:pPr>
            <a:r>
              <a:t>Swimming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2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2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2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1"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prstGeom prst="rect">
            <a:avLst/>
          </a:prstGeom>
        </p:spPr>
        <p:txBody>
          <a:bodyPr/>
          <a:lstStyle>
            <a:lvl1pPr defTabSz="519937">
              <a:defRPr sz="6586">
                <a:effectLst>
                  <a:outerShdw sx="100000" sy="100000" kx="0" ky="0" algn="b" rotWithShape="0" blurRad="33909" dist="45212" dir="3000000">
                    <a:srgbClr val="FFFFFF">
                      <a:alpha val="60000"/>
                    </a:srgbClr>
                  </a:outerShdw>
                </a:effectLst>
              </a:defRPr>
            </a:lvl1pPr>
          </a:lstStyle>
          <a:p>
            <a:pPr/>
            <a:r>
              <a:t>Things that do not break the fast</a:t>
            </a:r>
          </a:p>
        </p:txBody>
      </p:sp>
      <p:sp>
        <p:nvSpPr>
          <p:cNvPr id="324" name="Shape 324"/>
          <p:cNvSpPr/>
          <p:nvPr>
            <p:ph type="body" idx="1"/>
          </p:nvPr>
        </p:nvSpPr>
        <p:spPr>
          <a:prstGeom prst="rect">
            <a:avLst/>
          </a:prstGeom>
        </p:spPr>
        <p:txBody>
          <a:bodyPr/>
          <a:lstStyle/>
          <a:p>
            <a:pPr/>
            <a:r>
              <a:t>Bathing while fasting</a:t>
            </a:r>
          </a:p>
          <a:p>
            <a:pPr/>
            <a:r>
              <a:t>Nicotine patches</a:t>
            </a:r>
          </a:p>
          <a:p>
            <a:pPr/>
            <a:r>
              <a:t>Emergence of madhi (pre-ejaculation fluid)</a:t>
            </a:r>
          </a:p>
          <a:p>
            <a:pPr/>
            <a:r>
              <a:t>Gum bleeding</a:t>
            </a:r>
          </a:p>
          <a:p>
            <a:pPr/>
            <a:r>
              <a:t>Putting water in eyes, ears, nose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2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2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2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p:nvPr>
        </p:nvSpPr>
        <p:spPr>
          <a:prstGeom prst="rect">
            <a:avLst/>
          </a:prstGeom>
        </p:spPr>
        <p:txBody>
          <a:bodyPr/>
          <a:lstStyle>
            <a:lvl1pPr defTabSz="554990">
              <a:defRPr sz="7029">
                <a:effectLst>
                  <a:outerShdw sx="100000" sy="100000" kx="0" ky="0" algn="b" rotWithShape="0" blurRad="36195" dist="48260" dir="3000000">
                    <a:srgbClr val="FFFFFF">
                      <a:alpha val="60000"/>
                    </a:srgbClr>
                  </a:outerShdw>
                </a:effectLst>
              </a:defRPr>
            </a:lvl1pPr>
          </a:lstStyle>
          <a:p>
            <a:pPr/>
            <a:r>
              <a:t>Things that DO break the fast</a:t>
            </a:r>
          </a:p>
        </p:txBody>
      </p:sp>
      <p:sp>
        <p:nvSpPr>
          <p:cNvPr id="327" name="Shape 327"/>
          <p:cNvSpPr/>
          <p:nvPr>
            <p:ph type="body" idx="1"/>
          </p:nvPr>
        </p:nvSpPr>
        <p:spPr>
          <a:xfrm>
            <a:off x="787400" y="2806700"/>
            <a:ext cx="11430000" cy="6594184"/>
          </a:xfrm>
          <a:prstGeom prst="rect">
            <a:avLst/>
          </a:prstGeom>
        </p:spPr>
        <p:txBody>
          <a:bodyPr/>
          <a:lstStyle/>
          <a:p>
            <a:pPr/>
            <a:r>
              <a:t>Asthma pumps, inhalers (Difference of opinion)</a:t>
            </a:r>
          </a:p>
          <a:p>
            <a:pPr/>
            <a:r>
              <a:t>Toothpaste entering the throat (Difference of opinion)</a:t>
            </a:r>
          </a:p>
          <a:p>
            <a:pPr/>
            <a:r>
              <a:t>Smoking voluntarily </a:t>
            </a:r>
          </a:p>
          <a:p>
            <a:pPr/>
            <a:r>
              <a:t>Self-induced ejaculation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2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p>
            <a:pPr/>
            <a:r>
              <a:t>Common questions</a:t>
            </a:r>
          </a:p>
        </p:txBody>
      </p:sp>
    </p:spTree>
  </p:cSld>
  <p:clrMapOvr>
    <a:masterClrMapping/>
  </p:clrMapOvr>
  <p:transition xmlns:p14="http://schemas.microsoft.com/office/powerpoint/2010/main" spd="med" advClick="1" p14:dur="1000"/>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title"/>
          </p:nvPr>
        </p:nvSpPr>
        <p:spPr>
          <a:prstGeom prst="rect">
            <a:avLst/>
          </a:prstGeom>
        </p:spPr>
        <p:txBody>
          <a:bodyPr/>
          <a:lstStyle>
            <a:lvl1pPr defTabSz="385572">
              <a:defRPr sz="4884">
                <a:effectLst>
                  <a:outerShdw sx="100000" sy="100000" kx="0" ky="0" algn="b" rotWithShape="0" blurRad="25146" dist="33528" dir="3000000">
                    <a:srgbClr val="FFFFFF">
                      <a:alpha val="60000"/>
                    </a:srgbClr>
                  </a:outerShdw>
                </a:effectLst>
              </a:defRPr>
            </a:lvl1pPr>
          </a:lstStyle>
          <a:p>
            <a:pPr/>
            <a:r>
              <a:t>Why does nicotine patch not break the fast? </a:t>
            </a:r>
          </a:p>
        </p:txBody>
      </p:sp>
      <p:sp>
        <p:nvSpPr>
          <p:cNvPr id="332" name="Shape 332"/>
          <p:cNvSpPr/>
          <p:nvPr>
            <p:ph type="body" idx="1"/>
          </p:nvPr>
        </p:nvSpPr>
        <p:spPr>
          <a:xfrm>
            <a:off x="787400" y="2794000"/>
            <a:ext cx="11430000" cy="6537433"/>
          </a:xfrm>
          <a:prstGeom prst="rect">
            <a:avLst/>
          </a:prstGeom>
        </p:spPr>
        <p:txBody>
          <a:bodyPr/>
          <a:lstStyle/>
          <a:p>
            <a:pPr/>
            <a:r>
              <a:t>The fast is only nullified when a substance enters the body cavity through a recognized point of entry, such as the mouth, nose, or front and back private parts. Therefore, eye drops, injections, and nicotine patches do not break the fast as they do not enter the body from a recognized point of entry.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Why does using an inhaler break the fast? </a:t>
            </a:r>
          </a:p>
        </p:txBody>
      </p:sp>
      <p:sp>
        <p:nvSpPr>
          <p:cNvPr id="335" name="Shape 335"/>
          <p:cNvSpPr/>
          <p:nvPr>
            <p:ph type="body" idx="1"/>
          </p:nvPr>
        </p:nvSpPr>
        <p:spPr>
          <a:xfrm>
            <a:off x="787400" y="2794000"/>
            <a:ext cx="11430000" cy="6769714"/>
          </a:xfrm>
          <a:prstGeom prst="rect">
            <a:avLst/>
          </a:prstGeom>
        </p:spPr>
        <p:txBody>
          <a:bodyPr/>
          <a:lstStyle/>
          <a:p>
            <a:pPr marL="388619" indent="-388619" defTabSz="525779">
              <a:spcBef>
                <a:spcPts val="3600"/>
              </a:spcBef>
              <a:defRPr sz="3600"/>
            </a:pPr>
            <a:r>
              <a:t>The entrance of anything with a perceptible body into the body cavity through a recognized entrance, such as the mouth, would invalidate the fast. [Shurunbulal, Maraqi al-Falah]</a:t>
            </a:r>
          </a:p>
          <a:p>
            <a:pPr marL="388619" indent="-388619" defTabSz="525779">
              <a:spcBef>
                <a:spcPts val="3600"/>
              </a:spcBef>
              <a:defRPr sz="3600"/>
            </a:pPr>
            <a:r>
              <a:t>If it is done due to a valid medical reason one would only be required to make-up that fast later on when one possesses the ability to do so.</a:t>
            </a:r>
          </a:p>
          <a:p>
            <a:pPr marL="388619" indent="-388619" defTabSz="525779">
              <a:spcBef>
                <a:spcPts val="3600"/>
              </a:spcBef>
              <a:defRPr sz="3600"/>
            </a:pPr>
            <a:r>
              <a:t>If one suffers from chronic asthma, which requires usage of the spray or other medicine multiple times a day, then one would be excused from fasting and would be required to pay expiatory payments (fidya) instead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3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Can I brush my teeth when fasting?</a:t>
            </a:r>
          </a:p>
        </p:txBody>
      </p:sp>
      <p:sp>
        <p:nvSpPr>
          <p:cNvPr id="338" name="Shape 338"/>
          <p:cNvSpPr/>
          <p:nvPr>
            <p:ph type="body" idx="1"/>
          </p:nvPr>
        </p:nvSpPr>
        <p:spPr>
          <a:prstGeom prst="rect">
            <a:avLst/>
          </a:prstGeom>
        </p:spPr>
        <p:txBody>
          <a:bodyPr/>
          <a:lstStyle/>
          <a:p>
            <a:pPr/>
            <a:r>
              <a:t>Permissible to brush your teeth while fasting as long as you are very careful not to swallow any of it. </a:t>
            </a:r>
          </a:p>
          <a:p>
            <a:pPr/>
            <a:r>
              <a:t>Ideal to use toothpaste right before starting your fast so that you can start your day with clean teeth.</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3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8"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What’s the primary purpose of fasting? </a:t>
            </a:r>
          </a:p>
        </p:txBody>
      </p:sp>
      <p:sp>
        <p:nvSpPr>
          <p:cNvPr id="139" name="Shape 139"/>
          <p:cNvSpPr/>
          <p:nvPr>
            <p:ph type="body" idx="1"/>
          </p:nvPr>
        </p:nvSpPr>
        <p:spPr>
          <a:prstGeom prst="rect">
            <a:avLst/>
          </a:prstGeom>
        </p:spPr>
        <p:txBody>
          <a:bodyPr/>
          <a:lstStyle/>
          <a:p>
            <a:pPr/>
            <a:r>
              <a:t>Obtain Taqwa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39">
                                            <p:bg/>
                                          </p:spTgt>
                                        </p:tgtEl>
                                        <p:attrNameLst>
                                          <p:attrName>style.visibility</p:attrName>
                                        </p:attrNameLst>
                                      </p:cBhvr>
                                      <p:to>
                                        <p:strVal val="visible"/>
                                      </p:to>
                                    </p:set>
                                    <p:anim calcmode="lin" valueType="num">
                                      <p:cBhvr>
                                        <p:cTn id="7" dur="1000" fill="hold"/>
                                        <p:tgtEl>
                                          <p:spTgt spid="139">
                                            <p:bg/>
                                          </p:spTgt>
                                        </p:tgtEl>
                                        <p:attrNameLst>
                                          <p:attrName>ppt_w</p:attrName>
                                        </p:attrNameLst>
                                      </p:cBhvr>
                                      <p:tavLst>
                                        <p:tav tm="0">
                                          <p:val>
                                            <p:fltVal val="0"/>
                                          </p:val>
                                        </p:tav>
                                        <p:tav tm="100000">
                                          <p:val>
                                            <p:strVal val="#ppt_w"/>
                                          </p:val>
                                        </p:tav>
                                      </p:tavLst>
                                    </p:anim>
                                    <p:anim calcmode="lin" valueType="num">
                                      <p:cBhvr>
                                        <p:cTn id="8" dur="1000" fill="hold"/>
                                        <p:tgtEl>
                                          <p:spTgt spid="139">
                                            <p:bg/>
                                          </p:spTgt>
                                        </p:tgtEl>
                                        <p:attrNameLst>
                                          <p:attrName>ppt_h</p:attrName>
                                        </p:attrNameLst>
                                      </p:cBhvr>
                                      <p:tavLst>
                                        <p:tav tm="0">
                                          <p:val>
                                            <p:fltVal val="0"/>
                                          </p:val>
                                        </p:tav>
                                        <p:tav tm="100000">
                                          <p:val>
                                            <p:strVal val="#ppt_h"/>
                                          </p:val>
                                        </p:tav>
                                      </p:tavLst>
                                    </p:anim>
                                    <p:anim calcmode="lin" valueType="num">
                                      <p:cBhvr>
                                        <p:cTn id="9" dur="1000" fill="hold"/>
                                        <p:tgtEl>
                                          <p:spTgt spid="139">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9">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8" presetID="15" grpId="1" fill="hold">
                                  <p:stCondLst>
                                    <p:cond delay="0"/>
                                  </p:stCondLst>
                                  <p:iterate type="el" backwards="0">
                                    <p:tmAbs val="0"/>
                                  </p:iterate>
                                  <p:childTnLst>
                                    <p:set>
                                      <p:cBhvr>
                                        <p:cTn id="12" fill="hold"/>
                                        <p:tgtEl>
                                          <p:spTgt spid="139">
                                            <p:txEl>
                                              <p:pRg st="0" end="0"/>
                                            </p:txEl>
                                          </p:spTgt>
                                        </p:tgtEl>
                                        <p:attrNameLst>
                                          <p:attrName>style.visibility</p:attrName>
                                        </p:attrNameLst>
                                      </p:cBhvr>
                                      <p:to>
                                        <p:strVal val="visible"/>
                                      </p:to>
                                    </p:set>
                                    <p:anim calcmode="lin" valueType="num">
                                      <p:cBhvr>
                                        <p:cTn id="13" dur="1000" fill="hold"/>
                                        <p:tgtEl>
                                          <p:spTgt spid="13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39">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9"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p:nvPr>
        </p:nvSpPr>
        <p:spPr>
          <a:prstGeom prst="rect">
            <a:avLst/>
          </a:prstGeom>
        </p:spPr>
        <p:txBody>
          <a:bodyPr/>
          <a:lstStyle>
            <a:lvl1pPr defTabSz="578358">
              <a:defRPr sz="7326">
                <a:effectLst>
                  <a:outerShdw sx="100000" sy="100000" kx="0" ky="0" algn="b" rotWithShape="0" blurRad="37719" dist="50292" dir="3000000">
                    <a:srgbClr val="FFFFFF">
                      <a:alpha val="60000"/>
                    </a:srgbClr>
                  </a:outerShdw>
                </a:effectLst>
              </a:defRPr>
            </a:lvl1pPr>
          </a:lstStyle>
          <a:p>
            <a:pPr/>
            <a:r>
              <a:t>Can one fast while traveling?</a:t>
            </a:r>
          </a:p>
        </p:txBody>
      </p:sp>
      <p:sp>
        <p:nvSpPr>
          <p:cNvPr id="341" name="Shape 341"/>
          <p:cNvSpPr/>
          <p:nvPr>
            <p:ph type="body" idx="1"/>
          </p:nvPr>
        </p:nvSpPr>
        <p:spPr>
          <a:prstGeom prst="rect">
            <a:avLst/>
          </a:prstGeom>
        </p:spPr>
        <p:txBody>
          <a:bodyPr/>
          <a:lstStyle/>
          <a:p>
            <a:pPr/>
            <a:r>
              <a:t>The traveling distance is: 48 miles.</a:t>
            </a:r>
          </a:p>
          <a:p>
            <a:pPr/>
            <a:r>
              <a:t>If one travels more than 48 miles and stays at a location for less than 15 days, one would be considered a traveler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4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title"/>
          </p:nvPr>
        </p:nvSpPr>
        <p:spPr>
          <a:prstGeom prst="rect">
            <a:avLst/>
          </a:prstGeom>
        </p:spPr>
        <p:txBody>
          <a:bodyPr/>
          <a:lstStyle/>
          <a:p>
            <a:pPr/>
            <a:r>
              <a:t>Scenario</a:t>
            </a:r>
          </a:p>
        </p:txBody>
      </p:sp>
      <p:sp>
        <p:nvSpPr>
          <p:cNvPr id="344" name="Shape 344"/>
          <p:cNvSpPr/>
          <p:nvPr>
            <p:ph type="body" idx="1"/>
          </p:nvPr>
        </p:nvSpPr>
        <p:spPr>
          <a:prstGeom prst="rect">
            <a:avLst/>
          </a:prstGeom>
        </p:spPr>
        <p:txBody>
          <a:bodyPr/>
          <a:lstStyle/>
          <a:p>
            <a:pPr/>
            <a:r>
              <a:t>Brother A is traveling to Spain in the month of Ramadan for 10 days and then traveling to London for 10 days and then France for 12 days.  Does he have to fast?</a:t>
            </a:r>
          </a:p>
        </p:txBody>
      </p:sp>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title"/>
          </p:nvPr>
        </p:nvSpPr>
        <p:spPr>
          <a:prstGeom prst="rect">
            <a:avLst/>
          </a:prstGeom>
        </p:spPr>
        <p:txBody>
          <a:bodyPr/>
          <a:lstStyle>
            <a:lvl1pPr defTabSz="508254">
              <a:defRPr sz="6437">
                <a:effectLst>
                  <a:outerShdw sx="100000" sy="100000" kx="0" ky="0" algn="b" rotWithShape="0" blurRad="33147" dist="44196" dir="3000000">
                    <a:srgbClr val="FFFFFF">
                      <a:alpha val="60000"/>
                    </a:srgbClr>
                  </a:outerShdw>
                </a:effectLst>
              </a:defRPr>
            </a:lvl1pPr>
          </a:lstStyle>
          <a:p>
            <a:pPr/>
            <a:r>
              <a:t>“I’m traveling, do I have to fast?”</a:t>
            </a:r>
          </a:p>
        </p:txBody>
      </p:sp>
      <p:sp>
        <p:nvSpPr>
          <p:cNvPr id="347" name="Shape 347"/>
          <p:cNvSpPr/>
          <p:nvPr>
            <p:ph type="body" idx="1"/>
          </p:nvPr>
        </p:nvSpPr>
        <p:spPr>
          <a:prstGeom prst="rect">
            <a:avLst/>
          </a:prstGeom>
        </p:spPr>
        <p:txBody>
          <a:bodyPr/>
          <a:lstStyle/>
          <a:p>
            <a:pPr/>
            <a:r>
              <a:t>Ask yourself, "Do I really have to travel in the month of Ramadan?”</a:t>
            </a:r>
          </a:p>
          <a:p>
            <a:pPr/>
            <a:r>
              <a:t>You may fast if you are able to.</a:t>
            </a:r>
          </a:p>
          <a:p>
            <a:pPr/>
            <a:r>
              <a:t>If not possible, make it up. (Journey is difficult)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4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7" grpId="1"/>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title"/>
          </p:nvPr>
        </p:nvSpPr>
        <p:spPr>
          <a:prstGeom prst="rect">
            <a:avLst/>
          </a:prstGeom>
        </p:spPr>
        <p:txBody>
          <a:bodyPr/>
          <a:lstStyle>
            <a:lvl1pPr defTabSz="514095">
              <a:defRPr sz="6512">
                <a:effectLst>
                  <a:outerShdw sx="100000" sy="100000" kx="0" ky="0" algn="b" rotWithShape="0" blurRad="33528" dist="44704" dir="3000000">
                    <a:srgbClr val="FFFFFF">
                      <a:alpha val="60000"/>
                    </a:srgbClr>
                  </a:outerShdw>
                </a:effectLst>
              </a:defRPr>
            </a:lvl1pPr>
          </a:lstStyle>
          <a:p>
            <a:pPr/>
            <a:r>
              <a:t>Valid excuses for missing the fast</a:t>
            </a:r>
          </a:p>
        </p:txBody>
      </p:sp>
      <p:sp>
        <p:nvSpPr>
          <p:cNvPr id="350" name="Shape 350"/>
          <p:cNvSpPr/>
          <p:nvPr>
            <p:ph type="body" idx="1"/>
          </p:nvPr>
        </p:nvSpPr>
        <p:spPr>
          <a:prstGeom prst="rect">
            <a:avLst/>
          </a:prstGeom>
        </p:spPr>
        <p:txBody>
          <a:bodyPr/>
          <a:lstStyle/>
          <a:p>
            <a:pPr marL="384302" indent="-384302" defTabSz="519937">
              <a:spcBef>
                <a:spcPts val="3500"/>
              </a:spcBef>
              <a:defRPr sz="3559"/>
            </a:pPr>
            <a:r>
              <a:t>Setting out on a journey (Definition of a traveller)</a:t>
            </a:r>
          </a:p>
          <a:p>
            <a:pPr marL="384302" indent="-384302" defTabSz="519937">
              <a:spcBef>
                <a:spcPts val="3500"/>
              </a:spcBef>
              <a:defRPr sz="3559"/>
            </a:pPr>
            <a:r>
              <a:t>Temporary sickness</a:t>
            </a:r>
          </a:p>
          <a:p>
            <a:pPr marL="384302" indent="-384302" defTabSz="519937">
              <a:spcBef>
                <a:spcPts val="3500"/>
              </a:spcBef>
              <a:defRPr sz="3559"/>
            </a:pPr>
            <a:r>
              <a:t>Pregnancy</a:t>
            </a:r>
          </a:p>
          <a:p>
            <a:pPr marL="384302" indent="-384302" defTabSz="519937">
              <a:spcBef>
                <a:spcPts val="3500"/>
              </a:spcBef>
              <a:defRPr sz="3559"/>
            </a:pPr>
            <a:r>
              <a:t>Life-threatening hunger or thirst</a:t>
            </a:r>
          </a:p>
          <a:p>
            <a:pPr marL="384302" indent="-384302" defTabSz="519937">
              <a:spcBef>
                <a:spcPts val="3500"/>
              </a:spcBef>
              <a:defRPr sz="3559"/>
            </a:pPr>
            <a:r>
              <a:t>Old age or weakness</a:t>
            </a:r>
          </a:p>
          <a:p>
            <a:pPr marL="384302" indent="-384302" defTabSz="519937">
              <a:spcBef>
                <a:spcPts val="3500"/>
              </a:spcBef>
              <a:defRPr sz="3559"/>
            </a:pPr>
            <a:r>
              <a:t>Breastfeeding a child for fear of health of child or her own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5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5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5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I want to fast even though I’m pregnant</a:t>
            </a:r>
          </a:p>
        </p:txBody>
      </p:sp>
      <p:sp>
        <p:nvSpPr>
          <p:cNvPr id="353" name="Shape 353"/>
          <p:cNvSpPr/>
          <p:nvPr>
            <p:ph type="body" idx="1"/>
          </p:nvPr>
        </p:nvSpPr>
        <p:spPr>
          <a:xfrm>
            <a:off x="787400" y="2794000"/>
            <a:ext cx="11430000" cy="6507370"/>
          </a:xfrm>
          <a:prstGeom prst="rect">
            <a:avLst/>
          </a:prstGeom>
        </p:spPr>
        <p:txBody>
          <a:bodyPr/>
          <a:lstStyle/>
          <a:p>
            <a:pPr/>
            <a:r>
              <a:t>It is permissible for a woman not to fast if she fears some harm and that it will most likely affect her and/or her baby.  </a:t>
            </a:r>
          </a:p>
          <a:p>
            <a:pPr/>
            <a:r>
              <a:t>Every woman’s experience will be different.</a:t>
            </a:r>
          </a:p>
          <a:p>
            <a:pPr/>
            <a:r>
              <a:t>Call her doctor (preferably both an practicing Muslim OBGYN and a non-Muslim medical opinion) to determine if it’s OK for her to fast during this time.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3" grpId="1"/>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Shape 355"/>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“I have to take meds at a certain time”</a:t>
            </a:r>
          </a:p>
        </p:txBody>
      </p:sp>
      <p:sp>
        <p:nvSpPr>
          <p:cNvPr id="356" name="Shape 356"/>
          <p:cNvSpPr/>
          <p:nvPr>
            <p:ph type="body" idx="1"/>
          </p:nvPr>
        </p:nvSpPr>
        <p:spPr>
          <a:xfrm>
            <a:off x="787400" y="3736376"/>
            <a:ext cx="11430000" cy="5715001"/>
          </a:xfrm>
          <a:prstGeom prst="rect">
            <a:avLst/>
          </a:prstGeom>
        </p:spPr>
        <p:txBody>
          <a:bodyPr/>
          <a:lstStyle/>
          <a:p>
            <a:pPr marL="397256" indent="-397256" defTabSz="537463">
              <a:spcBef>
                <a:spcPts val="3600"/>
              </a:spcBef>
              <a:defRPr sz="3680"/>
            </a:pPr>
            <a:r>
              <a:t>Speak with a practicing Muslim doctor</a:t>
            </a:r>
          </a:p>
          <a:p>
            <a:pPr marL="397256" indent="-397256" defTabSz="537463">
              <a:spcBef>
                <a:spcPts val="3600"/>
              </a:spcBef>
              <a:defRPr sz="3680"/>
            </a:pPr>
            <a:r>
              <a:t>Base your judgement based on your past experience</a:t>
            </a:r>
          </a:p>
          <a:p>
            <a:pPr marL="397256" indent="-397256" defTabSz="537463">
              <a:spcBef>
                <a:spcPts val="3600"/>
              </a:spcBef>
              <a:defRPr sz="3680"/>
            </a:pPr>
            <a:r>
              <a:t>If you feel there is a “reasonable chance” that fasting for so long will trigger manic episodes and depression, you should absolutely not fast</a:t>
            </a:r>
          </a:p>
          <a:p>
            <a:pPr marL="397256" indent="-397256" defTabSz="537463">
              <a:spcBef>
                <a:spcPts val="3600"/>
              </a:spcBef>
              <a:defRPr sz="3680"/>
            </a:pPr>
            <a:r>
              <a:t>Make them up when the days are shorter</a:t>
            </a:r>
          </a:p>
          <a:p>
            <a:pPr marL="397256" indent="-397256" defTabSz="537463">
              <a:spcBef>
                <a:spcPts val="3600"/>
              </a:spcBef>
              <a:defRPr sz="3680"/>
            </a:pPr>
            <a:r>
              <a:t>Health takes precedence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5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6" grpId="1"/>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title"/>
          </p:nvPr>
        </p:nvSpPr>
        <p:spPr>
          <a:prstGeom prst="rect">
            <a:avLst/>
          </a:prstGeom>
        </p:spPr>
        <p:txBody>
          <a:bodyPr/>
          <a:lstStyle>
            <a:lvl1pPr defTabSz="554990">
              <a:defRPr sz="7029">
                <a:effectLst>
                  <a:outerShdw sx="100000" sy="100000" kx="0" ky="0" algn="b" rotWithShape="0" blurRad="36195" dist="48260" dir="3000000">
                    <a:srgbClr val="FFFFFF">
                      <a:alpha val="60000"/>
                    </a:srgbClr>
                  </a:outerShdw>
                </a:effectLst>
              </a:defRPr>
            </a:lvl1pPr>
          </a:lstStyle>
          <a:p>
            <a:pPr/>
            <a:r>
              <a:t>I’m old and can no longer fast. </a:t>
            </a:r>
          </a:p>
        </p:txBody>
      </p:sp>
      <p:sp>
        <p:nvSpPr>
          <p:cNvPr id="359" name="Shape 359"/>
          <p:cNvSpPr/>
          <p:nvPr>
            <p:ph type="body" idx="1"/>
          </p:nvPr>
        </p:nvSpPr>
        <p:spPr>
          <a:prstGeom prst="rect">
            <a:avLst/>
          </a:prstGeom>
        </p:spPr>
        <p:txBody>
          <a:bodyPr/>
          <a:lstStyle/>
          <a:p>
            <a:pPr/>
            <a:r>
              <a:t>Pay fidyah for missed fasts (Bukhari)</a:t>
            </a:r>
          </a:p>
          <a:p>
            <a:pPr/>
            <a:r>
              <a:t>Feed one poor person with two meals for each day missed</a:t>
            </a:r>
          </a:p>
          <a:p>
            <a:pPr/>
            <a:r>
              <a:t>$10 a day, or $300 a month</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What if I accidentally inhale perfume? </a:t>
            </a:r>
          </a:p>
        </p:txBody>
      </p:sp>
      <p:sp>
        <p:nvSpPr>
          <p:cNvPr id="362" name="Shape 362"/>
          <p:cNvSpPr/>
          <p:nvPr>
            <p:ph type="body" idx="1"/>
          </p:nvPr>
        </p:nvSpPr>
        <p:spPr>
          <a:xfrm>
            <a:off x="787400" y="2668349"/>
            <a:ext cx="11430000" cy="6615413"/>
          </a:xfrm>
          <a:prstGeom prst="rect">
            <a:avLst/>
          </a:prstGeom>
        </p:spPr>
        <p:txBody>
          <a:bodyPr/>
          <a:lstStyle/>
          <a:p>
            <a:pPr/>
            <a:r>
              <a:t>Fast does not break</a:t>
            </a:r>
          </a:p>
          <a:p>
            <a:pPr/>
            <a:r>
              <a:t>“One’s fast does not break by wearing, feeling or smelling fragrance. As such, it is permitted to apply perfume (itr), deodorant, or spays whilst in the state of fasting. However, if one was to intentionally inhale something that has a perceptible body, such as smoke, then one’s fast would become invalid.</a:t>
            </a:r>
            <a:r>
              <a:rPr>
                <a:solidFill>
                  <a:srgbClr val="000000"/>
                </a:solidFill>
              </a:rPr>
              <a:t>” (Mufti Ibn Adam)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6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2"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Does using a nasal spray invalidate the fast?</a:t>
            </a:r>
          </a:p>
        </p:txBody>
      </p:sp>
      <p:sp>
        <p:nvSpPr>
          <p:cNvPr id="365" name="Shape 365"/>
          <p:cNvSpPr/>
          <p:nvPr>
            <p:ph type="body" idx="1"/>
          </p:nvPr>
        </p:nvSpPr>
        <p:spPr>
          <a:xfrm>
            <a:off x="787400" y="2903943"/>
            <a:ext cx="11430000" cy="6691858"/>
          </a:xfrm>
          <a:prstGeom prst="rect">
            <a:avLst/>
          </a:prstGeom>
        </p:spPr>
        <p:txBody>
          <a:bodyPr/>
          <a:lstStyle/>
          <a:p>
            <a:pPr/>
            <a:r>
              <a:t>Difference of opinion</a:t>
            </a:r>
          </a:p>
          <a:p>
            <a:pPr/>
            <a:r>
              <a:t>Avoid swallowing anything that reaches the throat</a:t>
            </a:r>
          </a:p>
          <a:p>
            <a:pPr/>
            <a:r>
              <a:t>One opinion is that it does invalidate the fast because it enters the body’s nasal cavity.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6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title"/>
          </p:nvPr>
        </p:nvSpPr>
        <p:spPr>
          <a:prstGeom prst="rect">
            <a:avLst/>
          </a:prstGeom>
        </p:spPr>
        <p:txBody>
          <a:bodyPr/>
          <a:lstStyle/>
          <a:p>
            <a:pPr/>
            <a:r>
              <a:t>Eye drops?</a:t>
            </a:r>
          </a:p>
        </p:txBody>
      </p:sp>
      <p:sp>
        <p:nvSpPr>
          <p:cNvPr id="368" name="Shape 368"/>
          <p:cNvSpPr/>
          <p:nvPr>
            <p:ph type="body" idx="1"/>
          </p:nvPr>
        </p:nvSpPr>
        <p:spPr>
          <a:prstGeom prst="rect">
            <a:avLst/>
          </a:prstGeom>
        </p:spPr>
        <p:txBody>
          <a:bodyPr/>
          <a:lstStyle/>
          <a:p>
            <a:pPr/>
            <a:r>
              <a:t>Try to pour the eye drop correctly so that you don’t taste it</a:t>
            </a:r>
          </a:p>
          <a:p>
            <a:pPr/>
            <a:r>
              <a:t>To prevent this gently press on the tear duct for a minute or so after applying the drop. This will also help prevent any of the eye medication getting into the rest of your system,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368">
                                            <p:bg/>
                                          </p:spTgt>
                                        </p:tgtEl>
                                        <p:attrNameLst>
                                          <p:attrName>style.visibility</p:attrName>
                                        </p:attrNameLst>
                                      </p:cBhvr>
                                      <p:to>
                                        <p:strVal val="visible"/>
                                      </p:to>
                                    </p:set>
                                    <p:anim calcmode="lin" valueType="num">
                                      <p:cBhvr>
                                        <p:cTn id="7" dur="1000" fill="hold"/>
                                        <p:tgtEl>
                                          <p:spTgt spid="368">
                                            <p:bg/>
                                          </p:spTgt>
                                        </p:tgtEl>
                                        <p:attrNameLst>
                                          <p:attrName>ppt_w</p:attrName>
                                        </p:attrNameLst>
                                      </p:cBhvr>
                                      <p:tavLst>
                                        <p:tav tm="0">
                                          <p:val>
                                            <p:fltVal val="0"/>
                                          </p:val>
                                        </p:tav>
                                        <p:tav tm="100000">
                                          <p:val>
                                            <p:strVal val="#ppt_w"/>
                                          </p:val>
                                        </p:tav>
                                      </p:tavLst>
                                    </p:anim>
                                    <p:anim calcmode="lin" valueType="num">
                                      <p:cBhvr>
                                        <p:cTn id="8" dur="1000" fill="hold"/>
                                        <p:tgtEl>
                                          <p:spTgt spid="368">
                                            <p:bg/>
                                          </p:spTgt>
                                        </p:tgtEl>
                                        <p:attrNameLst>
                                          <p:attrName>ppt_h</p:attrName>
                                        </p:attrNameLst>
                                      </p:cBhvr>
                                      <p:tavLst>
                                        <p:tav tm="0">
                                          <p:val>
                                            <p:fltVal val="0"/>
                                          </p:val>
                                        </p:tav>
                                        <p:tav tm="100000">
                                          <p:val>
                                            <p:strVal val="#ppt_h"/>
                                          </p:val>
                                        </p:tav>
                                      </p:tavLst>
                                    </p:anim>
                                    <p:anim calcmode="lin" valueType="num">
                                      <p:cBhvr>
                                        <p:cTn id="9" dur="1000" fill="hold"/>
                                        <p:tgtEl>
                                          <p:spTgt spid="368">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8">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8" presetID="15" grpId="1" fill="hold">
                                  <p:stCondLst>
                                    <p:cond delay="0"/>
                                  </p:stCondLst>
                                  <p:iterate type="el" backwards="0">
                                    <p:tmAbs val="0"/>
                                  </p:iterate>
                                  <p:childTnLst>
                                    <p:set>
                                      <p:cBhvr>
                                        <p:cTn id="12" fill="hold"/>
                                        <p:tgtEl>
                                          <p:spTgt spid="368">
                                            <p:txEl>
                                              <p:pRg st="0" end="0"/>
                                            </p:txEl>
                                          </p:spTgt>
                                        </p:tgtEl>
                                        <p:attrNameLst>
                                          <p:attrName>style.visibility</p:attrName>
                                        </p:attrNameLst>
                                      </p:cBhvr>
                                      <p:to>
                                        <p:strVal val="visible"/>
                                      </p:to>
                                    </p:set>
                                    <p:anim calcmode="lin" valueType="num">
                                      <p:cBhvr>
                                        <p:cTn id="13" dur="1000" fill="hold"/>
                                        <p:tgtEl>
                                          <p:spTgt spid="36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6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6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6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15" grpId="1" fill="hold">
                                  <p:stCondLst>
                                    <p:cond delay="0"/>
                                  </p:stCondLst>
                                  <p:iterate type="el" backwards="0">
                                    <p:tmAbs val="0"/>
                                  </p:iterate>
                                  <p:childTnLst>
                                    <p:set>
                                      <p:cBhvr>
                                        <p:cTn id="20" fill="hold"/>
                                        <p:tgtEl>
                                          <p:spTgt spid="368">
                                            <p:txEl>
                                              <p:pRg st="1" end="1"/>
                                            </p:txEl>
                                          </p:spTgt>
                                        </p:tgtEl>
                                        <p:attrNameLst>
                                          <p:attrName>style.visibility</p:attrName>
                                        </p:attrNameLst>
                                      </p:cBhvr>
                                      <p:to>
                                        <p:strVal val="visible"/>
                                      </p:to>
                                    </p:set>
                                    <p:anim calcmode="lin" valueType="num">
                                      <p:cBhvr>
                                        <p:cTn id="21" dur="1000" fill="hold"/>
                                        <p:tgtEl>
                                          <p:spTgt spid="36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6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6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6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 name=""/>
          <p:cNvPicPr>
            <a:picLocks noChangeAspect="0"/>
          </p:cNvPicPr>
          <p:nvPr>
            <p:ph type="pic" idx="15"/>
          </p:nvPr>
        </p:nvPicPr>
        <p:blipFill>
          <a:blip r:embed="rId2">
            <a:extLst/>
          </a:blip>
          <a:stretch>
            <a:fillRect/>
          </a:stretch>
        </p:blipFill>
        <p:spPr>
          <a:xfrm>
            <a:off x="3390899" y="2042934"/>
            <a:ext cx="6223001" cy="8343901"/>
          </a:xfrm>
          <a:prstGeom prst="rect">
            <a:avLst/>
          </a:prstGeom>
        </p:spPr>
      </p:pic>
      <p:sp>
        <p:nvSpPr>
          <p:cNvPr id="142" name="Shape 142"/>
          <p:cNvSpPr/>
          <p:nvPr/>
        </p:nvSpPr>
        <p:spPr>
          <a:xfrm>
            <a:off x="1858347" y="168167"/>
            <a:ext cx="9778131"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700"/>
            </a:lvl1pPr>
          </a:lstStyle>
          <a:p>
            <a:pPr/>
            <a:r>
              <a:t>Secondary objectives of fasting could be…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title"/>
          </p:nvPr>
        </p:nvSpPr>
        <p:spPr>
          <a:prstGeom prst="rect">
            <a:avLst/>
          </a:prstGeom>
        </p:spPr>
        <p:txBody>
          <a:bodyPr/>
          <a:lstStyle>
            <a:lvl1pPr defTabSz="327152">
              <a:defRPr sz="4144">
                <a:effectLst>
                  <a:outerShdw sx="100000" sy="100000" kx="0" ky="0" algn="b" rotWithShape="0" blurRad="21336" dist="28448" dir="3000000">
                    <a:srgbClr val="FFFFFF">
                      <a:alpha val="60000"/>
                    </a:srgbClr>
                  </a:outerShdw>
                </a:effectLst>
              </a:defRPr>
            </a:lvl1pPr>
          </a:lstStyle>
          <a:p>
            <a:pPr/>
            <a:r>
              <a:t>Is taking a meal before commencing a fast (suhur) necessary in order for a fast to be valid?</a:t>
            </a:r>
          </a:p>
        </p:txBody>
      </p:sp>
      <p:sp>
        <p:nvSpPr>
          <p:cNvPr id="371" name="Shape 371"/>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title"/>
          </p:nvPr>
        </p:nvSpPr>
        <p:spPr>
          <a:prstGeom prst="rect">
            <a:avLst/>
          </a:prstGeom>
        </p:spPr>
        <p:txBody>
          <a:bodyPr/>
          <a:lstStyle>
            <a:lvl1pPr defTabSz="327152">
              <a:defRPr sz="4144">
                <a:effectLst>
                  <a:outerShdw sx="100000" sy="100000" kx="0" ky="0" algn="b" rotWithShape="0" blurRad="21336" dist="28448" dir="3000000">
                    <a:srgbClr val="FFFFFF">
                      <a:alpha val="60000"/>
                    </a:srgbClr>
                  </a:outerShdw>
                </a:effectLst>
              </a:defRPr>
            </a:lvl1pPr>
          </a:lstStyle>
          <a:p>
            <a:pPr/>
            <a:r>
              <a:t>Can a man have sexual intercourse with his wife during the nights of Ramadhan?</a:t>
            </a:r>
          </a:p>
        </p:txBody>
      </p:sp>
      <p:sp>
        <p:nvSpPr>
          <p:cNvPr id="374" name="Shape 374"/>
          <p:cNvSpPr/>
          <p:nvPr>
            <p:ph type="body" idx="1"/>
          </p:nvPr>
        </p:nvSpPr>
        <p:spPr>
          <a:prstGeom prst="rect">
            <a:avLst/>
          </a:prstGeom>
        </p:spPr>
        <p:txBody>
          <a:bodyPr/>
          <a:lstStyle/>
          <a:p>
            <a:pPr/>
            <a:r>
              <a:t>Stop before the break of dawn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4" grpId="1"/>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title"/>
          </p:nvPr>
        </p:nvSpPr>
        <p:spPr>
          <a:prstGeom prst="rect">
            <a:avLst/>
          </a:prstGeom>
        </p:spPr>
        <p:txBody>
          <a:bodyPr/>
          <a:lstStyle>
            <a:lvl1pPr defTabSz="327152">
              <a:defRPr sz="4144">
                <a:effectLst>
                  <a:outerShdw sx="100000" sy="100000" kx="0" ky="0" algn="b" rotWithShape="0" blurRad="21336" dist="28448" dir="3000000">
                    <a:srgbClr val="FFFFFF">
                      <a:alpha val="60000"/>
                    </a:srgbClr>
                  </a:outerShdw>
                </a:effectLst>
              </a:defRPr>
            </a:lvl1pPr>
          </a:lstStyle>
          <a:p>
            <a:pPr/>
            <a:r>
              <a:t>Why does Allah say to fast until the “layl”?  Doesn’t it mean night?</a:t>
            </a:r>
          </a:p>
        </p:txBody>
      </p:sp>
      <p:sp>
        <p:nvSpPr>
          <p:cNvPr id="377" name="Shape 377"/>
          <p:cNvSpPr/>
          <p:nvPr>
            <p:ph type="body" idx="1"/>
          </p:nvPr>
        </p:nvSpPr>
        <p:spPr>
          <a:prstGeom prst="rect">
            <a:avLst/>
          </a:prstGeom>
        </p:spPr>
        <p:txBody>
          <a:bodyPr/>
          <a:lstStyle/>
          <a:p>
            <a:pPr/>
            <a:r>
              <a:t>No contradiction</a:t>
            </a:r>
          </a:p>
          <a:p>
            <a:pPr/>
            <a:r>
              <a:t>The beginning of the night is sunset, and the end of the night is when dawn comes. </a:t>
            </a:r>
          </a:p>
          <a:p>
            <a:pPr/>
            <a:r>
              <a:t>إِذَا أَقْبَلَ اللَّيْلُ ، وَأَدْبَرَ النَّهَارُ ، وَغَابَتْ الشَّمْسُ ، فَقَدْ أَفْطَرَ الصَّائِمُ </a:t>
            </a:r>
          </a:p>
        </p:txBody>
      </p:sp>
    </p:spTree>
  </p:cSld>
  <p:clrMapOvr>
    <a:masterClrMapping/>
  </p:clrMapOvr>
  <p:transition xmlns:p14="http://schemas.microsoft.com/office/powerpoint/2010/main" spd="med" advClick="1" p14:dur="1000"/>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title"/>
          </p:nvPr>
        </p:nvSpPr>
        <p:spPr>
          <a:xfrm>
            <a:off x="787400" y="520700"/>
            <a:ext cx="11430000" cy="2248575"/>
          </a:xfrm>
          <a:prstGeom prst="rect">
            <a:avLst/>
          </a:prstGeom>
        </p:spPr>
        <p:txBody>
          <a:bodyPr/>
          <a:lstStyle>
            <a:lvl1pPr defTabSz="391414">
              <a:defRPr sz="4958">
                <a:effectLst>
                  <a:outerShdw sx="100000" sy="100000" kx="0" ky="0" algn="b" rotWithShape="0" blurRad="25527" dist="34036" dir="3000000">
                    <a:srgbClr val="FFFFFF">
                      <a:alpha val="60000"/>
                    </a:srgbClr>
                  </a:outerShdw>
                </a:effectLst>
              </a:defRPr>
            </a:lvl1pPr>
          </a:lstStyle>
          <a:p>
            <a:pPr/>
            <a:r>
              <a:t>Is it permissible to kiss and caress one’s wife whilst fasting?</a:t>
            </a:r>
          </a:p>
        </p:txBody>
      </p:sp>
      <p:sp>
        <p:nvSpPr>
          <p:cNvPr id="380" name="Shape 380"/>
          <p:cNvSpPr/>
          <p:nvPr>
            <p:ph type="body" idx="1"/>
          </p:nvPr>
        </p:nvSpPr>
        <p:spPr>
          <a:xfrm>
            <a:off x="787400" y="2794000"/>
            <a:ext cx="11430000" cy="6364664"/>
          </a:xfrm>
          <a:prstGeom prst="rect">
            <a:avLst/>
          </a:prstGeom>
        </p:spPr>
        <p:txBody>
          <a:bodyPr/>
          <a:lstStyle/>
          <a:p>
            <a:pPr marL="336803" indent="-336803" algn="r" defTabSz="455675">
              <a:spcBef>
                <a:spcPts val="3100"/>
              </a:spcBef>
              <a:defRPr sz="3120"/>
            </a:pPr>
            <a:r>
              <a:t>كَانَ رَسُولُ اللَّهِ صلى الله عليه وسلم يُقَبِّلُنِي وَهُوَ صَائِمٌ وَأَنَا صَائِمَةٌ </a:t>
            </a:r>
          </a:p>
          <a:p>
            <a:pPr marL="336803" indent="-336803" defTabSz="455675">
              <a:spcBef>
                <a:spcPts val="3100"/>
              </a:spcBef>
              <a:defRPr sz="3120"/>
            </a:pPr>
            <a:r>
              <a:t>If one feels sure that it will not lead to intercourse or ejaculation else then it is in itself permitted.</a:t>
            </a:r>
            <a:endParaRPr>
              <a:solidFill>
                <a:srgbClr val="000000"/>
              </a:solidFill>
            </a:endParaRPr>
          </a:p>
          <a:p>
            <a:pPr marL="336803" indent="-336803" defTabSz="455675">
              <a:spcBef>
                <a:spcPts val="3100"/>
              </a:spcBef>
              <a:defRPr sz="3120"/>
            </a:pPr>
            <a:r>
              <a:rPr>
                <a:solidFill>
                  <a:srgbClr val="000000"/>
                </a:solidFill>
              </a:rPr>
              <a:t>If one fears that kissing will lead to ejaculation or intercourse, then it will be disliked to kiss</a:t>
            </a:r>
            <a:endParaRPr>
              <a:solidFill>
                <a:srgbClr val="000000"/>
              </a:solidFill>
            </a:endParaRPr>
          </a:p>
          <a:p>
            <a:pPr marL="336803" indent="-336803" defTabSz="455675">
              <a:spcBef>
                <a:spcPts val="3100"/>
              </a:spcBef>
              <a:defRPr sz="3120"/>
            </a:pPr>
            <a:r>
              <a:rPr>
                <a:solidFill>
                  <a:srgbClr val="000000"/>
                </a:solidFill>
              </a:rPr>
              <a:t>One’s fast remains valid as long as kissing does not lead to actual sexual intercourse or does not result in ejaculation.</a:t>
            </a:r>
            <a:endParaRPr>
              <a:solidFill>
                <a:srgbClr val="000000"/>
              </a:solidFill>
            </a:endParaRPr>
          </a:p>
          <a:p>
            <a:pPr marL="336803" indent="-336803" defTabSz="455675">
              <a:spcBef>
                <a:spcPts val="3100"/>
              </a:spcBef>
              <a:defRPr sz="3120"/>
            </a:pPr>
            <a:r>
              <a:rPr>
                <a:solidFill>
                  <a:srgbClr val="000000"/>
                </a:solidFill>
              </a:rPr>
              <a:t>If kissing resulted in ejaculation, one’s fast would become invalid and hence will have to be made up (qadha), without having to expiate for it (kaffara)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8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p:nvPr>
        </p:nvSpPr>
        <p:spPr>
          <a:prstGeom prst="rect">
            <a:avLst/>
          </a:prstGeom>
        </p:spPr>
        <p:txBody>
          <a:bodyPr/>
          <a:lstStyle>
            <a:lvl1pPr defTabSz="537463">
              <a:defRPr b="1" sz="6808">
                <a:effectLst>
                  <a:outerShdw sx="100000" sy="100000" kx="0" ky="0" algn="b" rotWithShape="0" blurRad="35052" dist="46736" dir="3000000">
                    <a:srgbClr val="FFFFFF">
                      <a:alpha val="60000"/>
                    </a:srgbClr>
                  </a:outerShdw>
                </a:effectLst>
              </a:defRPr>
            </a:lvl1pPr>
          </a:lstStyle>
          <a:p>
            <a:pPr/>
            <a:r>
              <a:t>Does vomiting break the fast?</a:t>
            </a:r>
          </a:p>
        </p:txBody>
      </p:sp>
      <p:sp>
        <p:nvSpPr>
          <p:cNvPr id="383" name="Shape 383"/>
          <p:cNvSpPr/>
          <p:nvPr>
            <p:ph type="body" idx="1"/>
          </p:nvPr>
        </p:nvSpPr>
        <p:spPr>
          <a:prstGeom prst="rect">
            <a:avLst/>
          </a:prstGeom>
        </p:spPr>
        <p:txBody>
          <a:bodyPr/>
          <a:lstStyle/>
          <a:p>
            <a:pPr marL="635000" indent="-635000">
              <a:buClrTx/>
              <a:buSzPct val="100000"/>
              <a:buAutoNum type="alphaUcPeriod" startAt="1"/>
            </a:pPr>
            <a:r>
              <a:t>Unintentional - mouthful - intentionally swallowed</a:t>
            </a:r>
          </a:p>
          <a:p>
            <a:pPr marL="635000" indent="-635000">
              <a:buClrTx/>
              <a:buSzPct val="100000"/>
              <a:buAutoNum type="alphaUcPeriod" startAt="1"/>
            </a:pPr>
            <a:r>
              <a:t>Intentional - mouthful irrespective of whether it is swallowed or not.</a:t>
            </a:r>
          </a:p>
          <a:p>
            <a:pPr marL="635000" indent="-635000">
              <a:buClrTx/>
              <a:buSzPct val="100000"/>
              <a:buAutoNum type="alphaUcPeriod" startAt="1"/>
            </a:pPr>
            <a:r>
              <a:t>Not broken by non-deliberate vomiting </a:t>
            </a:r>
          </a:p>
          <a:p>
            <a:pPr marL="635000" indent="-635000">
              <a:buClrTx/>
              <a:buSzPct val="100000"/>
              <a:buAutoNum type="alphaUcPeriod" startAt="1"/>
            </a:pPr>
            <a:r>
              <a:t>Not broken by vomiting intentionally less than a mouthful.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8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8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3" grpId="1"/>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prstGeom prst="rect">
            <a:avLst/>
          </a:prstGeom>
        </p:spPr>
        <p:txBody>
          <a:bodyPr/>
          <a:lstStyle>
            <a:lvl1pPr defTabSz="391414">
              <a:defRPr sz="4958">
                <a:effectLst>
                  <a:outerShdw sx="100000" sy="100000" kx="0" ky="0" algn="b" rotWithShape="0" blurRad="25527" dist="34036" dir="3000000">
                    <a:srgbClr val="FFFFFF">
                      <a:alpha val="60000"/>
                    </a:srgbClr>
                  </a:outerShdw>
                </a:effectLst>
              </a:defRPr>
            </a:lvl1pPr>
          </a:lstStyle>
          <a:p>
            <a:pPr/>
            <a:r>
              <a:t>What if I’m becoming pregnant every other year?  Do I have to make up the fasts?</a:t>
            </a:r>
          </a:p>
        </p:txBody>
      </p:sp>
      <p:sp>
        <p:nvSpPr>
          <p:cNvPr id="386" name="Shape 386"/>
          <p:cNvSpPr/>
          <p:nvPr>
            <p:ph type="body" idx="1"/>
          </p:nvPr>
        </p:nvSpPr>
        <p:spPr>
          <a:prstGeom prst="rect">
            <a:avLst/>
          </a:prstGeom>
        </p:spPr>
        <p:txBody>
          <a:bodyPr/>
          <a:lstStyle/>
          <a:p>
            <a:pPr/>
            <a:r>
              <a:t>Does not have to do so immediately but gradually when one is able to do so without burdening oneself excessively.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1"/>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Am I considered “dirty” while menstruating?</a:t>
            </a:r>
          </a:p>
        </p:txBody>
      </p:sp>
      <p:sp>
        <p:nvSpPr>
          <p:cNvPr id="389" name="Shape 389"/>
          <p:cNvSpPr/>
          <p:nvPr>
            <p:ph type="body" idx="1"/>
          </p:nvPr>
        </p:nvSpPr>
        <p:spPr>
          <a:prstGeom prst="rect">
            <a:avLst/>
          </a:prstGeom>
        </p:spPr>
        <p:txBody>
          <a:bodyPr/>
          <a:lstStyle/>
          <a:p>
            <a:pPr/>
            <a:r>
              <a:t>“I would drink while menstruating, then pass the vessel to the Prophet (Allah bless him and give him peace). He would place his mouth on the (same) place as my mouth and drink….” [Muslim]</a:t>
            </a:r>
          </a:p>
          <a:p>
            <a:pPr/>
            <a:r>
              <a:t>Not dirty, ritually impure</a:t>
            </a:r>
          </a:p>
          <a:p>
            <a:pPr/>
            <a:r>
              <a:t>Legal consequences and not spiritual consequences.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8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title"/>
          </p:nvPr>
        </p:nvSpPr>
        <p:spPr>
          <a:prstGeom prst="rect">
            <a:avLst/>
          </a:prstGeom>
        </p:spPr>
        <p:txBody>
          <a:bodyPr/>
          <a:lstStyle/>
          <a:p>
            <a:pPr/>
          </a:p>
        </p:txBody>
      </p:sp>
      <p:sp>
        <p:nvSpPr>
          <p:cNvPr id="392" name="Shape 392"/>
          <p:cNvSpPr/>
          <p:nvPr>
            <p:ph type="body" idx="1"/>
          </p:nvPr>
        </p:nvSpPr>
        <p:spPr>
          <a:prstGeom prst="rect">
            <a:avLst/>
          </a:prstGeom>
        </p:spPr>
        <p:txBody>
          <a:bodyPr/>
          <a:lstStyle/>
          <a:p>
            <a:pPr/>
            <a:r>
              <a:t>“No one should touch the Qur’an except one who is taahir (ritually pure).”</a:t>
            </a:r>
          </a:p>
          <a:p>
            <a:pPr/>
            <a:r>
              <a:t>The Quran is revelation</a:t>
            </a:r>
          </a:p>
          <a:p>
            <a:pPr/>
            <a:r>
              <a:t>“Etiquette with the Qur’an" by Imam al-Nawawi.  Translated by Musa Furber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9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title"/>
          </p:nvPr>
        </p:nvSpPr>
        <p:spPr>
          <a:xfrm>
            <a:off x="536099" y="316518"/>
            <a:ext cx="11430001" cy="1905001"/>
          </a:xfrm>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Menstruation Is Not A Punishment</a:t>
            </a:r>
          </a:p>
        </p:txBody>
      </p:sp>
      <p:sp>
        <p:nvSpPr>
          <p:cNvPr id="395" name="Shape 395"/>
          <p:cNvSpPr/>
          <p:nvPr>
            <p:ph type="body" idx="1"/>
          </p:nvPr>
        </p:nvSpPr>
        <p:spPr>
          <a:xfrm>
            <a:off x="536099" y="2464168"/>
            <a:ext cx="11430001" cy="5715001"/>
          </a:xfrm>
          <a:prstGeom prst="rect">
            <a:avLst/>
          </a:prstGeom>
        </p:spPr>
        <p:txBody>
          <a:bodyPr/>
          <a:lstStyle/>
          <a:p>
            <a:pPr/>
          </a:p>
        </p:txBody>
      </p:sp>
    </p:spTree>
  </p:cSld>
  <p:clrMapOvr>
    <a:masterClrMapping/>
  </p:clrMapOvr>
  <p:transition xmlns:p14="http://schemas.microsoft.com/office/powerpoint/2010/main" spd="med" advClick="1" p14:dur="1000"/>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What acts can I do when I’m menstruating?</a:t>
            </a:r>
          </a:p>
        </p:txBody>
      </p:sp>
      <p:sp>
        <p:nvSpPr>
          <p:cNvPr id="398" name="Shape 398"/>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lvl1pPr defTabSz="338835">
              <a:defRPr sz="5800" u="sng">
                <a:effectLst>
                  <a:outerShdw sx="100000" sy="100000" kx="0" ky="0" algn="b" rotWithShape="0" blurRad="22098" dist="29464" dir="3000000">
                    <a:srgbClr val="FFFFFF">
                      <a:alpha val="60000"/>
                    </a:srgbClr>
                  </a:outerShdw>
                </a:effectLst>
                <a:hlinkClick r:id="rId2" invalidUrl="" action="" tgtFrame="" tooltip="" history="1" highlightClick="0" endSnd="0"/>
              </a:defRPr>
            </a:lvl1pPr>
          </a:lstStyle>
          <a:p>
            <a:pPr>
              <a:defRPr u="none"/>
            </a:pPr>
            <a:r>
              <a:rPr u="sng">
                <a:hlinkClick r:id="rId2" invalidUrl="" action="" tgtFrame="" tooltip="" history="1" highlightClick="0" endSnd="0"/>
              </a:rPr>
              <a:t>https://www.mayoclinic.org/diseases-conditions/heart-disease/expert-answers/fasting-diet/faq-20058334</a:t>
            </a:r>
          </a:p>
        </p:txBody>
      </p:sp>
    </p:spTree>
  </p:cSld>
  <p:clrMapOvr>
    <a:masterClrMapping/>
  </p:clrMapOvr>
  <p:transition xmlns:p14="http://schemas.microsoft.com/office/powerpoint/2010/main" spd="med" advClick="1" p14:dur="1000"/>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title"/>
          </p:nvPr>
        </p:nvSpPr>
        <p:spPr>
          <a:prstGeom prst="rect">
            <a:avLst/>
          </a:prstGeom>
        </p:spPr>
        <p:txBody>
          <a:bodyPr/>
          <a:lstStyle/>
          <a:p>
            <a:pPr/>
            <a:r>
              <a:t>1) Listening to the Qur’an</a:t>
            </a:r>
          </a:p>
        </p:txBody>
      </p:sp>
      <p:sp>
        <p:nvSpPr>
          <p:cNvPr id="401" name="Shape 401"/>
          <p:cNvSpPr/>
          <p:nvPr>
            <p:ph type="body" idx="1"/>
          </p:nvPr>
        </p:nvSpPr>
        <p:spPr>
          <a:prstGeom prst="rect">
            <a:avLst/>
          </a:prstGeom>
        </p:spPr>
        <p:txBody>
          <a:bodyPr/>
          <a:lstStyle/>
          <a:p>
            <a:pPr/>
          </a:p>
        </p:txBody>
      </p:sp>
      <p:pic>
        <p:nvPicPr>
          <p:cNvPr id="402" name="pasted-image.tiff"/>
          <p:cNvPicPr>
            <a:picLocks noChangeAspect="1"/>
          </p:cNvPicPr>
          <p:nvPr/>
        </p:nvPicPr>
        <p:blipFill>
          <a:blip r:embed="rId2">
            <a:extLst/>
          </a:blip>
          <a:stretch>
            <a:fillRect/>
          </a:stretch>
        </p:blipFill>
        <p:spPr>
          <a:xfrm>
            <a:off x="2191946" y="3693798"/>
            <a:ext cx="8890001" cy="4800601"/>
          </a:xfrm>
          <a:prstGeom prst="rect">
            <a:avLst/>
          </a:prstGeom>
          <a:ln w="12700">
            <a:miter lim="400000"/>
          </a:ln>
        </p:spPr>
      </p:pic>
    </p:spTree>
  </p:cSld>
  <p:clrMapOvr>
    <a:masterClrMapping/>
  </p:clrMapOvr>
  <p:transition xmlns:p14="http://schemas.microsoft.com/office/powerpoint/2010/main" spd="med" advClick="1" p14:dur="1000"/>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prstGeom prst="rect">
            <a:avLst/>
          </a:prstGeom>
        </p:spPr>
        <p:txBody>
          <a:bodyPr/>
          <a:lstStyle>
            <a:lvl1pPr defTabSz="508254">
              <a:defRPr sz="6437">
                <a:effectLst>
                  <a:outerShdw sx="100000" sy="100000" kx="0" ky="0" algn="b" rotWithShape="0" blurRad="33147" dist="44196" dir="3000000">
                    <a:srgbClr val="FFFFFF">
                      <a:alpha val="60000"/>
                    </a:srgbClr>
                  </a:outerShdw>
                </a:effectLst>
              </a:defRPr>
            </a:lvl1pPr>
          </a:lstStyle>
          <a:p>
            <a:pPr/>
            <a:r>
              <a:t>2) Listening to beneficial lectures</a:t>
            </a:r>
          </a:p>
        </p:txBody>
      </p:sp>
      <p:sp>
        <p:nvSpPr>
          <p:cNvPr id="405" name="Shape 405"/>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prstGeom prst="rect">
            <a:avLst/>
          </a:prstGeom>
        </p:spPr>
        <p:txBody>
          <a:bodyPr/>
          <a:lstStyle/>
          <a:p>
            <a:pPr/>
            <a:r>
              <a:t>3) Dhikr</a:t>
            </a:r>
          </a:p>
        </p:txBody>
      </p:sp>
      <p:sp>
        <p:nvSpPr>
          <p:cNvPr id="408" name="Shape 408"/>
          <p:cNvSpPr/>
          <p:nvPr>
            <p:ph type="body" idx="1"/>
          </p:nvPr>
        </p:nvSpPr>
        <p:spPr>
          <a:prstGeom prst="rect">
            <a:avLst/>
          </a:prstGeom>
        </p:spPr>
        <p:txBody>
          <a:bodyPr/>
          <a:lstStyle/>
          <a:p>
            <a:pPr/>
          </a:p>
        </p:txBody>
      </p:sp>
      <p:pic>
        <p:nvPicPr>
          <p:cNvPr id="409" name="pasted-image.tiff"/>
          <p:cNvPicPr>
            <a:picLocks noChangeAspect="1"/>
          </p:cNvPicPr>
          <p:nvPr/>
        </p:nvPicPr>
        <p:blipFill>
          <a:blip r:embed="rId2">
            <a:extLst/>
          </a:blip>
          <a:stretch>
            <a:fillRect/>
          </a:stretch>
        </p:blipFill>
        <p:spPr>
          <a:xfrm>
            <a:off x="0" y="2917257"/>
            <a:ext cx="13004801" cy="7315201"/>
          </a:xfrm>
          <a:prstGeom prst="rect">
            <a:avLst/>
          </a:prstGeom>
          <a:ln w="12700">
            <a:miter lim="400000"/>
          </a:ln>
        </p:spPr>
      </p:pic>
    </p:spTree>
  </p:cSld>
  <p:clrMapOvr>
    <a:masterClrMapping/>
  </p:clrMapOvr>
  <p:transition xmlns:p14="http://schemas.microsoft.com/office/powerpoint/2010/main" spd="med" advClick="1" p14:dur="1000"/>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title"/>
          </p:nvPr>
        </p:nvSpPr>
        <p:spPr>
          <a:prstGeom prst="rect">
            <a:avLst/>
          </a:prstGeom>
        </p:spPr>
        <p:txBody>
          <a:bodyPr/>
          <a:lstStyle>
            <a:lvl1pPr defTabSz="484886">
              <a:defRPr sz="6142">
                <a:effectLst>
                  <a:outerShdw sx="100000" sy="100000" kx="0" ky="0" algn="b" rotWithShape="0" blurRad="31623" dist="42164" dir="3000000">
                    <a:srgbClr val="FFFFFF">
                      <a:alpha val="60000"/>
                    </a:srgbClr>
                  </a:outerShdw>
                </a:effectLst>
              </a:defRPr>
            </a:lvl1pPr>
          </a:lstStyle>
          <a:p>
            <a:pPr/>
            <a:r>
              <a:t>4) Send blessings upon the Prophet (upon him be peace)</a:t>
            </a:r>
          </a:p>
        </p:txBody>
      </p:sp>
      <p:sp>
        <p:nvSpPr>
          <p:cNvPr id="412" name="Shape 412"/>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Shape 414"/>
          <p:cNvSpPr/>
          <p:nvPr>
            <p:ph type="title"/>
          </p:nvPr>
        </p:nvSpPr>
        <p:spPr>
          <a:prstGeom prst="rect">
            <a:avLst/>
          </a:prstGeom>
        </p:spPr>
        <p:txBody>
          <a:bodyPr/>
          <a:lstStyle/>
          <a:p>
            <a:pPr/>
            <a:r>
              <a:t>5) Charity</a:t>
            </a:r>
          </a:p>
        </p:txBody>
      </p:sp>
      <p:sp>
        <p:nvSpPr>
          <p:cNvPr id="415" name="Shape 415"/>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title"/>
          </p:nvPr>
        </p:nvSpPr>
        <p:spPr>
          <a:prstGeom prst="rect">
            <a:avLst/>
          </a:prstGeom>
        </p:spPr>
        <p:txBody>
          <a:bodyPr/>
          <a:lstStyle/>
          <a:p>
            <a:pPr/>
            <a:r>
              <a:t>6) Du’a</a:t>
            </a:r>
          </a:p>
        </p:txBody>
      </p:sp>
      <p:sp>
        <p:nvSpPr>
          <p:cNvPr id="418" name="Shape 418"/>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ph type="title"/>
          </p:nvPr>
        </p:nvSpPr>
        <p:spPr>
          <a:prstGeom prst="rect">
            <a:avLst/>
          </a:prstGeom>
        </p:spPr>
        <p:txBody>
          <a:bodyPr/>
          <a:lstStyle/>
          <a:p>
            <a:pPr/>
            <a:r>
              <a:t>7) Feed the fasting people</a:t>
            </a:r>
          </a:p>
        </p:txBody>
      </p:sp>
      <p:sp>
        <p:nvSpPr>
          <p:cNvPr id="421" name="Shape 421"/>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ph type="body" idx="13"/>
          </p:nvPr>
        </p:nvSpPr>
        <p:spPr>
          <a:prstGeom prst="rect">
            <a:avLst/>
          </a:prstGeom>
        </p:spPr>
        <p:txBody>
          <a:bodyPr/>
          <a:lstStyle>
            <a:lvl1pPr>
              <a:tabLst>
                <a:tab pos="914400" algn="l"/>
              </a:tabLst>
            </a:lvl1pPr>
          </a:lstStyle>
          <a:p>
            <a:pPr defTabSz="914400"/>
            <a:r>
              <a:t>–Imam Azfar Uddin</a:t>
            </a:r>
          </a:p>
        </p:txBody>
      </p:sp>
      <p:sp>
        <p:nvSpPr>
          <p:cNvPr id="424" name="Shape 424"/>
          <p:cNvSpPr/>
          <p:nvPr>
            <p:ph type="body" idx="14"/>
          </p:nvPr>
        </p:nvSpPr>
        <p:spPr>
          <a:xfrm>
            <a:off x="1270000" y="3975100"/>
            <a:ext cx="10464800" cy="1270001"/>
          </a:xfrm>
          <a:prstGeom prst="rect">
            <a:avLst/>
          </a:prstGeom>
        </p:spPr>
        <p:txBody>
          <a:bodyPr/>
          <a:lstStyle>
            <a:lvl1pPr>
              <a:tabLst>
                <a:tab pos="914400" algn="l"/>
              </a:tabLst>
            </a:lvl1pPr>
          </a:lstStyle>
          <a:p>
            <a:pPr defTabSz="914400"/>
            <a:r>
              <a:t>“Though these acts may seem simplistic, they are heavy in the eyes of Allah”</a:t>
            </a:r>
          </a:p>
        </p:txBody>
      </p:sp>
    </p:spTree>
  </p:cSld>
  <p:clrMapOvr>
    <a:masterClrMapping/>
  </p:clrMapOvr>
  <p:transition xmlns:p14="http://schemas.microsoft.com/office/powerpoint/2010/main" spd="med" advClick="1" p14:dur="1000"/>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ctrTitle"/>
          </p:nvPr>
        </p:nvSpPr>
        <p:spPr>
          <a:prstGeom prst="rect">
            <a:avLst/>
          </a:prstGeom>
        </p:spPr>
        <p:txBody>
          <a:bodyPr/>
          <a:lstStyle>
            <a:lvl1pPr rtl="1">
              <a:defRPr/>
            </a:lvl1pPr>
          </a:lstStyle>
          <a:p>
            <a:pPr/>
            <a:r>
              <a:t>Fiqh of Ramadan </a:t>
            </a:r>
          </a:p>
        </p:txBody>
      </p:sp>
      <p:sp>
        <p:nvSpPr>
          <p:cNvPr id="427" name="Shape 427"/>
          <p:cNvSpPr/>
          <p:nvPr>
            <p:ph type="subTitle" sz="quarter" idx="1"/>
          </p:nvPr>
        </p:nvSpPr>
        <p:spPr>
          <a:prstGeom prst="rect">
            <a:avLst/>
          </a:prstGeom>
        </p:spPr>
        <p:txBody>
          <a:bodyPr/>
          <a:lstStyle/>
          <a:p>
            <a:pPr/>
            <a:r>
              <a:t>Part 3</a:t>
            </a:r>
          </a:p>
        </p:txBody>
      </p:sp>
    </p:spTree>
  </p:cSld>
  <p:clrMapOvr>
    <a:masterClrMapping/>
  </p:clrMapOvr>
  <p:transition xmlns:p14="http://schemas.microsoft.com/office/powerpoint/2010/main" spd="med" advClick="1" p14:dur="1000"/>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title"/>
          </p:nvPr>
        </p:nvSpPr>
        <p:spPr>
          <a:prstGeom prst="rect">
            <a:avLst/>
          </a:prstGeom>
        </p:spPr>
        <p:txBody>
          <a:bodyPr/>
          <a:lstStyle/>
          <a:p>
            <a:pPr/>
            <a:r>
              <a:t>Game-plan</a:t>
            </a:r>
          </a:p>
        </p:txBody>
      </p:sp>
      <p:sp>
        <p:nvSpPr>
          <p:cNvPr id="430" name="Shape 430"/>
          <p:cNvSpPr/>
          <p:nvPr>
            <p:ph type="body" idx="1"/>
          </p:nvPr>
        </p:nvSpPr>
        <p:spPr>
          <a:xfrm>
            <a:off x="787400" y="2564937"/>
            <a:ext cx="11430000" cy="6970713"/>
          </a:xfrm>
          <a:prstGeom prst="rect">
            <a:avLst/>
          </a:prstGeom>
        </p:spPr>
        <p:txBody>
          <a:bodyPr/>
          <a:lstStyle/>
          <a:p>
            <a:pPr marL="362711" indent="-362711" defTabSz="490727">
              <a:spcBef>
                <a:spcPts val="3300"/>
              </a:spcBef>
              <a:defRPr sz="3359"/>
            </a:pPr>
            <a:r>
              <a:t>Review previous material</a:t>
            </a:r>
          </a:p>
          <a:p>
            <a:pPr marL="362711" indent="-362711" defTabSz="490727">
              <a:spcBef>
                <a:spcPts val="3300"/>
              </a:spcBef>
              <a:defRPr sz="3359"/>
            </a:pPr>
            <a:r>
              <a:t>Ethics of disagreement</a:t>
            </a:r>
          </a:p>
          <a:p>
            <a:pPr marL="362711" indent="-362711" defTabSz="490727">
              <a:spcBef>
                <a:spcPts val="3300"/>
              </a:spcBef>
              <a:defRPr sz="3359"/>
            </a:pPr>
            <a:r>
              <a:t>8 rak'ah vs 20 rak’ah</a:t>
            </a:r>
          </a:p>
          <a:p>
            <a:pPr marL="362711" indent="-362711" defTabSz="490727">
              <a:spcBef>
                <a:spcPts val="3300"/>
              </a:spcBef>
              <a:defRPr sz="3359"/>
            </a:pPr>
            <a:r>
              <a:t>How can I pray tarawih at home?</a:t>
            </a:r>
          </a:p>
          <a:p>
            <a:pPr marL="362711" indent="-362711" defTabSz="490727">
              <a:spcBef>
                <a:spcPts val="3300"/>
              </a:spcBef>
              <a:defRPr sz="3359"/>
            </a:pPr>
            <a:r>
              <a:t>Moon-sighting vs calculations</a:t>
            </a:r>
          </a:p>
          <a:p>
            <a:pPr marL="362711" indent="-362711" defTabSz="490727">
              <a:spcBef>
                <a:spcPts val="3300"/>
              </a:spcBef>
              <a:defRPr sz="3359"/>
            </a:pPr>
            <a:r>
              <a:t>15 degrees Fajr vs 18 degrees Fajr</a:t>
            </a:r>
          </a:p>
          <a:p>
            <a:pPr marL="362711" indent="-362711" defTabSz="490727">
              <a:spcBef>
                <a:spcPts val="3300"/>
              </a:spcBef>
              <a:defRPr sz="3359"/>
            </a:pPr>
            <a:r>
              <a:t>Specific du’as for Ramadan</a:t>
            </a:r>
          </a:p>
          <a:p>
            <a:pPr marL="362711" indent="-362711" defTabSz="490727">
              <a:spcBef>
                <a:spcPts val="3300"/>
              </a:spcBef>
              <a:defRPr sz="3359"/>
            </a:pPr>
            <a:r>
              <a:t>Common questions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3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3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3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3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0"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